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60" r:id="rId4"/>
    <p:sldId id="378" r:id="rId5"/>
    <p:sldId id="364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66" r:id="rId14"/>
    <p:sldId id="393" r:id="rId15"/>
    <p:sldId id="394" r:id="rId16"/>
    <p:sldId id="395" r:id="rId17"/>
    <p:sldId id="396" r:id="rId18"/>
    <p:sldId id="367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368" r:id="rId28"/>
    <p:sldId id="405" r:id="rId29"/>
    <p:sldId id="406" r:id="rId30"/>
    <p:sldId id="407" r:id="rId31"/>
    <p:sldId id="408" r:id="rId32"/>
    <p:sldId id="409" r:id="rId33"/>
    <p:sldId id="410" r:id="rId34"/>
  </p:sldIdLst>
  <p:sldSz cx="17337088" cy="975201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T Eesti Pro Display" pitchFamily="2" charset="0"/>
      <p:regular r:id="rId40"/>
      <p:italic r:id="rId41"/>
    </p:embeddedFont>
    <p:embeddedFont>
      <p:font typeface="GT Eesti Pro Display Light" pitchFamily="2" charset="0"/>
      <p:regular r:id="rId42"/>
      <p:italic r:id="rId43"/>
    </p:embeddedFont>
    <p:embeddedFont>
      <p:font typeface="JetBrains Mono" panose="020B05090201020500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1"/>
    <p:restoredTop sz="94662"/>
  </p:normalViewPr>
  <p:slideViewPr>
    <p:cSldViewPr snapToGrid="0">
      <p:cViewPr varScale="1">
        <p:scale>
          <a:sx n="107" d="100"/>
          <a:sy n="107" d="100"/>
        </p:scale>
        <p:origin x="264" y="192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39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711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1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80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88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184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413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2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860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25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598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805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794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356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65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455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416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23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347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18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950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239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59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81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71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89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54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71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8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Pyth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HTT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search/?text=ozon&amp;lr=21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osIGgon_K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hyperlink" Target="https://khashtamov.com/ru/python-request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sz="6600" dirty="0"/>
              <a:t>Продолжение </a:t>
            </a:r>
            <a:r>
              <a:rPr lang="en-US" sz="6600" dirty="0"/>
              <a:t>re, requests, </a:t>
            </a:r>
            <a:r>
              <a:rPr lang="en-US" sz="6600" dirty="0" err="1"/>
              <a:t>urllib</a:t>
            </a:r>
            <a:r>
              <a:rPr lang="en-US" sz="6600" dirty="0"/>
              <a:t>, </a:t>
            </a:r>
            <a:r>
              <a:rPr lang="en-US" sz="6600" dirty="0" err="1"/>
              <a:t>webcrawler</a:t>
            </a:r>
            <a:endParaRPr sz="6600"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ru-RU" dirty="0" err="1"/>
              <a:t>Якупов</a:t>
            </a:r>
            <a:r>
              <a:rPr lang="ru-RU" dirty="0"/>
              <a:t> Павел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Просмотр вперед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23324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  <a:sym typeface="Wingdings" pitchFamily="2" charset="2"/>
              </a:rPr>
              <a:t>На этом мы можем закончить с изучение регулярных выражений. Несмотря на обширное применение библиотек, все равно могут возникнуть ситуации, когда вам понадобится некоторое знание регулярных выражений.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  <a:sym typeface="Wingdings" pitchFamily="2" charset="2"/>
              </a:rPr>
              <a:t>При их составлении не спешите, посмотрите на уже готовые варианты, однако не используйте их бездумно, если не понимаете, что в них написано.</a:t>
            </a:r>
            <a:endParaRPr lang="en-US" sz="3600" dirty="0">
              <a:latin typeface="GT Eesti Pro Display Light" pitchFamily="2" charset="0"/>
              <a:sym typeface="Wingdings" pitchFamily="2" charset="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70576-2BDB-954E-85B2-41FC0607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Просмотр вперед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233247" y="1634556"/>
            <a:ext cx="13151148" cy="437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  <a:sym typeface="Wingdings" pitchFamily="2" charset="2"/>
              </a:rPr>
              <a:t>Приведу примеру регулярного выражения, с помощью которого можно проводить </a:t>
            </a:r>
            <a:r>
              <a:rPr lang="ru-RU" sz="3600" dirty="0" err="1">
                <a:latin typeface="GT Eesti Pro Display Light" pitchFamily="2" charset="0"/>
                <a:sym typeface="Wingdings" pitchFamily="2" charset="2"/>
              </a:rPr>
              <a:t>валидизацию</a:t>
            </a:r>
            <a:r>
              <a:rPr lang="ru-RU" sz="3600" dirty="0">
                <a:latin typeface="GT Eesti Pro Display Light" pitchFamily="2" charset="0"/>
                <a:sym typeface="Wingdings" pitchFamily="2" charset="2"/>
              </a:rPr>
              <a:t> пароля, в котором должно быть от 6 до 25 символов, как минимум одна заглавная буква, одна строчная буква, и одна цифр, а также группа спецсимволов:</a:t>
            </a:r>
            <a:endParaRPr sz="3600" dirty="0">
              <a:latin typeface="GT Eesti Pro Display Light" pitchFamily="2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F88782-33B3-274E-9F57-B92CB8C25A3E}"/>
              </a:ext>
            </a:extLst>
          </p:cNvPr>
          <p:cNvSpPr/>
          <p:nvPr/>
        </p:nvSpPr>
        <p:spPr>
          <a:xfrm>
            <a:off x="1754105" y="6370041"/>
            <a:ext cx="14502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JetBrains Mono" panose="020B0509020102050004" pitchFamily="49" charset="0"/>
              </a:rPr>
              <a:t>(?=.*[0-9])(?=.*[</a:t>
            </a:r>
            <a:r>
              <a:rPr lang="ru-RU" sz="3200" dirty="0" err="1">
                <a:latin typeface="JetBrains Mono" panose="020B0509020102050004" pitchFamily="49" charset="0"/>
              </a:rPr>
              <a:t>a-z</a:t>
            </a:r>
            <a:r>
              <a:rPr lang="ru-RU" sz="3200" dirty="0">
                <a:latin typeface="JetBrains Mono" panose="020B0509020102050004" pitchFamily="49" charset="0"/>
              </a:rPr>
              <a:t>])(?=.*[A-Z])[0-9a-zA-Z!@#$%^&amp;*]{6,25}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B24183-F79F-C945-A415-FDD3B1E7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AB4A8-515E-3C40-818E-730DC519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requests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87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Библиотека </a:t>
            </a:r>
            <a:r>
              <a:rPr lang="en-US" dirty="0">
                <a:latin typeface="GT Eesti Pro Display" pitchFamily="2" charset="0"/>
              </a:rPr>
              <a:t>Requests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442964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Библиотека </a:t>
            </a:r>
            <a:r>
              <a:rPr lang="en-US" sz="3600" dirty="0">
                <a:latin typeface="GT Eesti Pro Display Light" pitchFamily="2" charset="0"/>
              </a:rPr>
              <a:t>Requests </a:t>
            </a:r>
            <a:r>
              <a:rPr lang="ru-RU" sz="3600" dirty="0">
                <a:latin typeface="GT Eesti Pro Display Light" pitchFamily="2" charset="0"/>
              </a:rPr>
              <a:t>– библиотека, которая представляет собой набор различных</a:t>
            </a:r>
            <a:r>
              <a:rPr lang="en-US" sz="3600" dirty="0">
                <a:latin typeface="GT Eesti Pro Display Light" pitchFamily="2" charset="0"/>
              </a:rPr>
              <a:t> http </a:t>
            </a:r>
            <a:r>
              <a:rPr lang="ru-RU" sz="3600" dirty="0">
                <a:latin typeface="GT Eesti Pro Display Light" pitchFamily="2" charset="0"/>
              </a:rPr>
              <a:t>функций, с помощью которых вы сможете как получать какую-либо информацию из интернета, так и отправлять ее (причем с помощью это библиотеки вы сможете даже авторизоваться на различных сайтах). В прошлый раз мы воспользовались ей в связке с </a:t>
            </a:r>
            <a:r>
              <a:rPr lang="en-US" sz="3600" dirty="0" err="1">
                <a:latin typeface="GT Eesti Pro Display Light" pitchFamily="2" charset="0"/>
              </a:rPr>
              <a:t>BeautifulSoup</a:t>
            </a:r>
            <a:r>
              <a:rPr lang="ru-RU" sz="3600" dirty="0">
                <a:latin typeface="GT Eesti Pro Display Light" pitchFamily="2" charset="0"/>
              </a:rPr>
              <a:t>, чтобы получить информацию, а </a:t>
            </a:r>
            <a:r>
              <a:rPr lang="en-US" sz="3600" dirty="0">
                <a:latin typeface="GT Eesti Pro Display Light" pitchFamily="2" charset="0"/>
              </a:rPr>
              <a:t>bs4 </a:t>
            </a:r>
            <a:r>
              <a:rPr lang="ru-RU" sz="3600" dirty="0">
                <a:latin typeface="GT Eesti Pro Display Light" pitchFamily="2" charset="0"/>
              </a:rPr>
              <a:t>смог ее </a:t>
            </a:r>
            <a:r>
              <a:rPr lang="ru-RU" sz="3600" dirty="0" err="1">
                <a:latin typeface="GT Eesti Pro Display Light" pitchFamily="2" charset="0"/>
              </a:rPr>
              <a:t>распарсить</a:t>
            </a:r>
            <a:r>
              <a:rPr lang="ru-RU" sz="3600" dirty="0">
                <a:latin typeface="GT Eesti Pro Display Light" pitchFamily="2" charset="0"/>
              </a:rPr>
              <a:t>. Теперь мы узнаем больше ее возможностей. 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C4E88D-6DE5-EB49-9D6F-DE4D80B6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443" y="6910754"/>
            <a:ext cx="2494670" cy="22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Библиотека </a:t>
            </a:r>
            <a:r>
              <a:rPr lang="en-US" dirty="0">
                <a:latin typeface="GT Eesti Pro Display" pitchFamily="2" charset="0"/>
              </a:rPr>
              <a:t>Requests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Давайте посмотрим на основные функции этой библиотеки:</a:t>
            </a:r>
          </a:p>
          <a:p>
            <a:pPr lvl="0">
              <a:lnSpc>
                <a:spcPct val="150000"/>
              </a:lnSpc>
            </a:pPr>
            <a:r>
              <a:rPr lang="en-US" sz="3600" dirty="0">
                <a:latin typeface="GT Eesti Pro Display Light" pitchFamily="2" charset="0"/>
              </a:rPr>
              <a:t>r = </a:t>
            </a:r>
            <a:r>
              <a:rPr lang="en-US" sz="3600" dirty="0" err="1">
                <a:latin typeface="GT Eesti Pro Display Light" pitchFamily="2" charset="0"/>
              </a:rPr>
              <a:t>requests.get</a:t>
            </a:r>
            <a:r>
              <a:rPr lang="en-US" sz="3600" dirty="0">
                <a:latin typeface="GT Eesti Pro Display Light" pitchFamily="2" charset="0"/>
              </a:rPr>
              <a:t>(’</a:t>
            </a:r>
            <a:r>
              <a:rPr lang="en" sz="3600" dirty="0">
                <a:hlinkClick r:id="rId3"/>
              </a:rPr>
              <a:t> https://ru.wikipedia.org/wiki/Python</a:t>
            </a:r>
            <a:r>
              <a:rPr lang="en-US" sz="3600" dirty="0">
                <a:latin typeface="GT Eesti Pro Display Light" pitchFamily="2" charset="0"/>
              </a:rPr>
              <a:t>’)</a:t>
            </a:r>
          </a:p>
          <a:p>
            <a:pPr lvl="0">
              <a:lnSpc>
                <a:spcPct val="150000"/>
              </a:lnSpc>
            </a:pPr>
            <a:endParaRPr lang="en-US" sz="3600" dirty="0">
              <a:latin typeface="GT Eesti Pro Display Light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sz="3600" dirty="0">
                <a:latin typeface="GT Eesti Pro Display Light" pitchFamily="2" charset="0"/>
              </a:rPr>
              <a:t>print(r)  -   </a:t>
            </a:r>
            <a:r>
              <a:rPr lang="ru-RU" sz="3600" dirty="0">
                <a:latin typeface="GT Eesti Pro Display Light" pitchFamily="2" charset="0"/>
              </a:rPr>
              <a:t>выведет </a:t>
            </a:r>
            <a:r>
              <a:rPr lang="en-US" sz="3600" dirty="0">
                <a:latin typeface="GT Eesti Pro Display Light" pitchFamily="2" charset="0"/>
              </a:rPr>
              <a:t>http </a:t>
            </a:r>
            <a:r>
              <a:rPr lang="ru-RU" sz="3600" dirty="0">
                <a:latin typeface="GT Eesti Pro Display Light" pitchFamily="2" charset="0"/>
              </a:rPr>
              <a:t>код </a:t>
            </a:r>
            <a:r>
              <a:rPr lang="en-US" sz="3600" dirty="0">
                <a:latin typeface="GT Eesti Pro Display Light" pitchFamily="2" charset="0"/>
              </a:rPr>
              <a:t>200(</a:t>
            </a:r>
            <a:r>
              <a:rPr lang="ru-RU" sz="3600" dirty="0" err="1">
                <a:latin typeface="GT Eesti Pro Display Light" pitchFamily="2" charset="0"/>
              </a:rPr>
              <a:t>ок</a:t>
            </a:r>
            <a:r>
              <a:rPr lang="ru-RU" sz="3600" dirty="0">
                <a:latin typeface="GT Eesti Pro Display Light" pitchFamily="2" charset="0"/>
              </a:rPr>
              <a:t>), если запрос был выполнен успешно.</a:t>
            </a:r>
          </a:p>
          <a:p>
            <a:pPr lvl="0">
              <a:lnSpc>
                <a:spcPct val="150000"/>
              </a:lnSpc>
            </a:pPr>
            <a:endParaRPr lang="ru-RU" sz="3600" dirty="0">
              <a:latin typeface="GT Eesti Pro Display Light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sz="3600" dirty="0">
                <a:latin typeface="GT Eesti Pro Display Light" pitchFamily="2" charset="0"/>
              </a:rPr>
              <a:t>print(</a:t>
            </a:r>
            <a:r>
              <a:rPr lang="en-US" sz="3600" dirty="0" err="1">
                <a:latin typeface="GT Eesti Pro Display Light" pitchFamily="2" charset="0"/>
              </a:rPr>
              <a:t>r.text</a:t>
            </a:r>
            <a:r>
              <a:rPr lang="en-US" sz="3600" dirty="0">
                <a:latin typeface="GT Eesti Pro Display Light" pitchFamily="2" charset="0"/>
              </a:rPr>
              <a:t>) –</a:t>
            </a:r>
            <a:r>
              <a:rPr lang="ru-RU" sz="3600" dirty="0">
                <a:latin typeface="GT Eesti Pro Display Light" pitchFamily="2" charset="0"/>
              </a:rPr>
              <a:t> получить текст (содержимое) страницы.</a:t>
            </a:r>
          </a:p>
          <a:p>
            <a:pPr lvl="0">
              <a:lnSpc>
                <a:spcPct val="150000"/>
              </a:lnSpc>
            </a:pPr>
            <a:endParaRPr sz="3600" dirty="0">
              <a:latin typeface="GT Eesti Pro Display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2C985-22F5-BB4D-AFA2-338642108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возможности </a:t>
            </a:r>
            <a:r>
              <a:rPr lang="en-US" dirty="0">
                <a:latin typeface="GT Eesti Pro Display" pitchFamily="2" charset="0"/>
              </a:rPr>
              <a:t>Python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66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Однако давайте посмотрим на полезные возможности </a:t>
            </a:r>
            <a:r>
              <a:rPr lang="en-US" sz="3600" dirty="0">
                <a:latin typeface="GT Eesti Pro Display Light" pitchFamily="2" charset="0"/>
              </a:rPr>
              <a:t>Python </a:t>
            </a:r>
            <a:r>
              <a:rPr lang="ru-RU" sz="3600" dirty="0">
                <a:latin typeface="GT Eesti Pro Display Light" pitchFamily="2" charset="0"/>
              </a:rPr>
              <a:t>для работы с большинством библиотек. Давайте посмотрим сначала на тип основного объекта:</a:t>
            </a:r>
          </a:p>
          <a:p>
            <a:pPr lvl="0">
              <a:lnSpc>
                <a:spcPct val="150000"/>
              </a:lnSpc>
            </a:pPr>
            <a:r>
              <a:rPr lang="en" sz="3200" dirty="0">
                <a:latin typeface="JetBrains Mono" panose="020B0509020102050004" pitchFamily="49" charset="0"/>
              </a:rPr>
              <a:t>print(type(r))  - </a:t>
            </a:r>
            <a:r>
              <a:rPr lang="ru-RU" sz="3200" dirty="0">
                <a:latin typeface="JetBrains Mono" panose="020B0509020102050004" pitchFamily="49" charset="0"/>
              </a:rPr>
              <a:t>тут мы узнаем, что у нее тип класс. В </a:t>
            </a:r>
            <a:r>
              <a:rPr lang="en-US" sz="3200" dirty="0">
                <a:latin typeface="JetBrains Mono" panose="020B0509020102050004" pitchFamily="49" charset="0"/>
              </a:rPr>
              <a:t>Python </a:t>
            </a:r>
            <a:r>
              <a:rPr lang="ru-RU" sz="3200" dirty="0">
                <a:latin typeface="JetBrains Mono" panose="020B0509020102050004" pitchFamily="49" charset="0"/>
              </a:rPr>
              <a:t>есть возможность посмотреть все свойства и атрибуты класса. </a:t>
            </a:r>
            <a:endParaRPr lang="en" sz="3200" dirty="0">
              <a:latin typeface="JetBrains Mono" panose="020B0509020102050004" pitchFamily="49" charset="0"/>
            </a:endParaRPr>
          </a:p>
          <a:p>
            <a:pPr lvl="0">
              <a:lnSpc>
                <a:spcPct val="150000"/>
              </a:lnSpc>
            </a:pPr>
            <a:r>
              <a:rPr lang="en" sz="3200" dirty="0">
                <a:latin typeface="JetBrains Mono" panose="020B0509020102050004" pitchFamily="49" charset="0"/>
              </a:rPr>
              <a:t>print(</a:t>
            </a:r>
            <a:r>
              <a:rPr lang="en" sz="3200" dirty="0" err="1">
                <a:latin typeface="JetBrains Mono" panose="020B0509020102050004" pitchFamily="49" charset="0"/>
              </a:rPr>
              <a:t>dir</a:t>
            </a:r>
            <a:r>
              <a:rPr lang="en" sz="3200" dirty="0">
                <a:latin typeface="JetBrains Mono" panose="020B0509020102050004" pitchFamily="49" charset="0"/>
              </a:rPr>
              <a:t>(r))</a:t>
            </a:r>
            <a:endParaRPr sz="3200" dirty="0">
              <a:latin typeface="JetBrains Mono" panose="020B05090201020500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8BBB16-1DB4-7640-9660-126BC5AE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возможности </a:t>
            </a:r>
            <a:r>
              <a:rPr lang="en-US" dirty="0">
                <a:latin typeface="GT Eesti Pro Display" pitchFamily="2" charset="0"/>
              </a:rPr>
              <a:t>Python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714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sz="3000" dirty="0">
                <a:latin typeface="GT Eesti Pro Display Light" pitchFamily="2" charset="0"/>
              </a:rPr>
              <a:t>['__</a:t>
            </a:r>
            <a:r>
              <a:rPr lang="en" sz="3000" dirty="0" err="1">
                <a:latin typeface="GT Eesti Pro Display Light" pitchFamily="2" charset="0"/>
              </a:rPr>
              <a:t>attrs</a:t>
            </a:r>
            <a:r>
              <a:rPr lang="en" sz="3000" dirty="0">
                <a:latin typeface="GT Eesti Pro Display Light" pitchFamily="2" charset="0"/>
              </a:rPr>
              <a:t>__', '__bool__', '__class__', '__</a:t>
            </a:r>
            <a:r>
              <a:rPr lang="en" sz="3000" dirty="0" err="1">
                <a:latin typeface="GT Eesti Pro Display Light" pitchFamily="2" charset="0"/>
              </a:rPr>
              <a:t>delattr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dict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dir</a:t>
            </a:r>
            <a:r>
              <a:rPr lang="en" sz="3000" dirty="0">
                <a:latin typeface="GT Eesti Pro Display Light" pitchFamily="2" charset="0"/>
              </a:rPr>
              <a:t>__', '__doc__', '__enter__', '__eq__', '__exit__', '__format__', '__</a:t>
            </a:r>
            <a:r>
              <a:rPr lang="en" sz="3000" dirty="0" err="1">
                <a:latin typeface="GT Eesti Pro Display Light" pitchFamily="2" charset="0"/>
              </a:rPr>
              <a:t>ge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getattribute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getstate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gt</a:t>
            </a:r>
            <a:r>
              <a:rPr lang="en" sz="3000" dirty="0">
                <a:latin typeface="GT Eesti Pro Display Light" pitchFamily="2" charset="0"/>
              </a:rPr>
              <a:t>__', '__hash__', '__</a:t>
            </a:r>
            <a:r>
              <a:rPr lang="en" sz="3000" dirty="0" err="1">
                <a:latin typeface="GT Eesti Pro Display Light" pitchFamily="2" charset="0"/>
              </a:rPr>
              <a:t>init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init_subclass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iter</a:t>
            </a:r>
            <a:r>
              <a:rPr lang="en" sz="3000" dirty="0">
                <a:latin typeface="GT Eesti Pro Display Light" pitchFamily="2" charset="0"/>
              </a:rPr>
              <a:t>__', '__le__', '__</a:t>
            </a:r>
            <a:r>
              <a:rPr lang="en" sz="3000" dirty="0" err="1">
                <a:latin typeface="GT Eesti Pro Display Light" pitchFamily="2" charset="0"/>
              </a:rPr>
              <a:t>lt</a:t>
            </a:r>
            <a:r>
              <a:rPr lang="en" sz="3000" dirty="0">
                <a:latin typeface="GT Eesti Pro Display Light" pitchFamily="2" charset="0"/>
              </a:rPr>
              <a:t>__', '__module__', '__ne__', '__new__', '__nonzero__', '__reduce__', '__</a:t>
            </a:r>
            <a:r>
              <a:rPr lang="en" sz="3000" dirty="0" err="1">
                <a:latin typeface="GT Eesti Pro Display Light" pitchFamily="2" charset="0"/>
              </a:rPr>
              <a:t>reduce_ex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repr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setattr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setstate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sizeof</a:t>
            </a:r>
            <a:r>
              <a:rPr lang="en" sz="3000" dirty="0">
                <a:latin typeface="GT Eesti Pro Display Light" pitchFamily="2" charset="0"/>
              </a:rPr>
              <a:t>__', '__str__', '__</a:t>
            </a:r>
            <a:r>
              <a:rPr lang="en" sz="3000" dirty="0" err="1">
                <a:latin typeface="GT Eesti Pro Display Light" pitchFamily="2" charset="0"/>
              </a:rPr>
              <a:t>subclasshook</a:t>
            </a:r>
            <a:r>
              <a:rPr lang="en" sz="3000" dirty="0">
                <a:latin typeface="GT Eesti Pro Display Light" pitchFamily="2" charset="0"/>
              </a:rPr>
              <a:t>__', '__</a:t>
            </a:r>
            <a:r>
              <a:rPr lang="en" sz="3000" dirty="0" err="1">
                <a:latin typeface="GT Eesti Pro Display Light" pitchFamily="2" charset="0"/>
              </a:rPr>
              <a:t>weakref</a:t>
            </a:r>
            <a:r>
              <a:rPr lang="en" sz="3000" dirty="0">
                <a:latin typeface="GT Eesti Pro Display Light" pitchFamily="2" charset="0"/>
              </a:rPr>
              <a:t>__', '_content', '_</a:t>
            </a:r>
            <a:r>
              <a:rPr lang="en" sz="3000" dirty="0" err="1">
                <a:latin typeface="GT Eesti Pro Display Light" pitchFamily="2" charset="0"/>
              </a:rPr>
              <a:t>content_consumed</a:t>
            </a:r>
            <a:r>
              <a:rPr lang="en" sz="3000" dirty="0">
                <a:latin typeface="GT Eesti Pro Display Light" pitchFamily="2" charset="0"/>
              </a:rPr>
              <a:t>', '_next', '</a:t>
            </a:r>
            <a:r>
              <a:rPr lang="en" sz="3000" dirty="0" err="1">
                <a:latin typeface="GT Eesti Pro Display Light" pitchFamily="2" charset="0"/>
              </a:rPr>
              <a:t>apparent_encoding</a:t>
            </a:r>
            <a:r>
              <a:rPr lang="en" sz="3000" dirty="0">
                <a:latin typeface="GT Eesti Pro Display Light" pitchFamily="2" charset="0"/>
              </a:rPr>
              <a:t>', 'close', 'connection', 'content', 'cookies', 'elapsed', 'encoding', 'headers', 'history', '</a:t>
            </a:r>
            <a:r>
              <a:rPr lang="en" sz="3000" dirty="0" err="1">
                <a:latin typeface="GT Eesti Pro Display Light" pitchFamily="2" charset="0"/>
              </a:rPr>
              <a:t>is_permanent_redirect</a:t>
            </a:r>
            <a:r>
              <a:rPr lang="en" sz="3000" dirty="0">
                <a:latin typeface="GT Eesti Pro Display Light" pitchFamily="2" charset="0"/>
              </a:rPr>
              <a:t>', '</a:t>
            </a:r>
            <a:r>
              <a:rPr lang="en" sz="3000" dirty="0" err="1">
                <a:latin typeface="GT Eesti Pro Display Light" pitchFamily="2" charset="0"/>
              </a:rPr>
              <a:t>is_redirect</a:t>
            </a:r>
            <a:r>
              <a:rPr lang="en" sz="3000" dirty="0">
                <a:latin typeface="GT Eesti Pro Display Light" pitchFamily="2" charset="0"/>
              </a:rPr>
              <a:t>', '</a:t>
            </a:r>
            <a:r>
              <a:rPr lang="en" sz="3000" dirty="0" err="1">
                <a:latin typeface="GT Eesti Pro Display Light" pitchFamily="2" charset="0"/>
              </a:rPr>
              <a:t>iter_content</a:t>
            </a:r>
            <a:r>
              <a:rPr lang="en" sz="3000" dirty="0">
                <a:latin typeface="GT Eesti Pro Display Light" pitchFamily="2" charset="0"/>
              </a:rPr>
              <a:t>', '</a:t>
            </a:r>
            <a:r>
              <a:rPr lang="en" sz="3000" dirty="0" err="1">
                <a:latin typeface="GT Eesti Pro Display Light" pitchFamily="2" charset="0"/>
              </a:rPr>
              <a:t>iter_lines</a:t>
            </a:r>
            <a:r>
              <a:rPr lang="en" sz="3000" dirty="0">
                <a:latin typeface="GT Eesti Pro Display Light" pitchFamily="2" charset="0"/>
              </a:rPr>
              <a:t>', 'json', 'links', 'next', 'ok', '</a:t>
            </a:r>
            <a:r>
              <a:rPr lang="en" sz="3000" dirty="0" err="1">
                <a:latin typeface="GT Eesti Pro Display Light" pitchFamily="2" charset="0"/>
              </a:rPr>
              <a:t>raise_for_status</a:t>
            </a:r>
            <a:r>
              <a:rPr lang="en" sz="3000" dirty="0">
                <a:latin typeface="GT Eesti Pro Display Light" pitchFamily="2" charset="0"/>
              </a:rPr>
              <a:t>', 'raw', 'reason', 'request', '</a:t>
            </a:r>
            <a:r>
              <a:rPr lang="en" sz="3000" dirty="0" err="1">
                <a:latin typeface="GT Eesti Pro Display Light" pitchFamily="2" charset="0"/>
              </a:rPr>
              <a:t>status_code</a:t>
            </a:r>
            <a:r>
              <a:rPr lang="en" sz="3000" dirty="0">
                <a:latin typeface="GT Eesti Pro Display Light" pitchFamily="2" charset="0"/>
              </a:rPr>
              <a:t>', 'text', '</a:t>
            </a:r>
            <a:r>
              <a:rPr lang="en" sz="3000" dirty="0" err="1">
                <a:latin typeface="GT Eesti Pro Display Light" pitchFamily="2" charset="0"/>
              </a:rPr>
              <a:t>url</a:t>
            </a:r>
            <a:r>
              <a:rPr lang="en" sz="3000" dirty="0">
                <a:latin typeface="GT Eesti Pro Display Light" pitchFamily="2" charset="0"/>
              </a:rPr>
              <a:t>']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C446F4-B35D-8D46-9766-6C6B0FEF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010" y="7302649"/>
            <a:ext cx="1880271" cy="16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возможности </a:t>
            </a:r>
            <a:r>
              <a:rPr lang="en-US" dirty="0">
                <a:latin typeface="GT Eesti Pro Display" pitchFamily="2" charset="0"/>
              </a:rPr>
              <a:t>Python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437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000" dirty="0">
                <a:latin typeface="GT Eesti Pro Display Light" pitchFamily="2" charset="0"/>
              </a:rPr>
              <a:t>Однако если вы хотите увидеть не только все свойства и методы, то вы можете положить класс  в качестве аргумента функции </a:t>
            </a:r>
            <a:r>
              <a:rPr lang="en-US" sz="3000" dirty="0">
                <a:latin typeface="GT Eesti Pro Display Light" pitchFamily="2" charset="0"/>
              </a:rPr>
              <a:t>help</a:t>
            </a:r>
            <a:r>
              <a:rPr lang="ru-RU" sz="3000" dirty="0">
                <a:latin typeface="GT Eesti Pro Display Light" pitchFamily="2" charset="0"/>
              </a:rPr>
              <a:t>. Если вы выведете ее в качестве аргумента, тогда вы сможете почитать документацию к методам и свойства объекта этого класса. </a:t>
            </a:r>
          </a:p>
          <a:p>
            <a:pPr lvl="0">
              <a:lnSpc>
                <a:spcPct val="150000"/>
              </a:lnSpc>
            </a:pPr>
            <a:r>
              <a:rPr lang="ru-RU" sz="3000" dirty="0">
                <a:latin typeface="GT Eesti Pro Display Light" pitchFamily="2" charset="0"/>
              </a:rPr>
              <a:t>Попробуйте сделать это самостоятельно. </a:t>
            </a:r>
          </a:p>
          <a:p>
            <a:pPr lvl="0">
              <a:lnSpc>
                <a:spcPct val="150000"/>
              </a:lnSpc>
            </a:pPr>
            <a:endParaRPr lang="en" sz="30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8F7BA-9315-C94E-A99C-B82258BC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методы </a:t>
            </a:r>
            <a:r>
              <a:rPr lang="en-US" dirty="0">
                <a:latin typeface="GT Eesti Pro Display" pitchFamily="2" charset="0"/>
              </a:rPr>
              <a:t>Requests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036276"/>
            <a:ext cx="13151148" cy="806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err="1">
                <a:latin typeface="GT Eesti Pro Display Light" pitchFamily="2" charset="0"/>
              </a:rPr>
              <a:t>r.content</a:t>
            </a:r>
            <a:r>
              <a:rPr lang="en-US" sz="3400" dirty="0">
                <a:latin typeface="GT Eesti Pro Display Light" pitchFamily="2" charset="0"/>
              </a:rPr>
              <a:t> – </a:t>
            </a:r>
            <a:r>
              <a:rPr lang="ru-RU" sz="3400" dirty="0">
                <a:latin typeface="GT Eesti Pro Display Light" pitchFamily="2" charset="0"/>
              </a:rPr>
              <a:t>получить содержимое страницы в байтах. Может быть полезно, если вы работаете, к примеру, с изображениями или другими типами данных, которые нельзя читать как текстовые. Мы использовали это в прошлый раз, когда нам пришлось скачивать картинки.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err="1">
                <a:latin typeface="GT Eesti Pro Display Light" pitchFamily="2" charset="0"/>
              </a:rPr>
              <a:t>r.status_code</a:t>
            </a:r>
            <a:r>
              <a:rPr lang="en-US" sz="3400" dirty="0">
                <a:latin typeface="GT Eesti Pro Display Light" pitchFamily="2" charset="0"/>
              </a:rPr>
              <a:t> -  </a:t>
            </a:r>
            <a:r>
              <a:rPr lang="ru-RU" sz="3400" dirty="0">
                <a:latin typeface="GT Eesti Pro Display Light" pitchFamily="2" charset="0"/>
              </a:rPr>
              <a:t>позволяет узнать, с каким </a:t>
            </a:r>
            <a:r>
              <a:rPr lang="en-US" sz="3400" dirty="0">
                <a:latin typeface="GT Eesti Pro Display Light" pitchFamily="2" charset="0"/>
              </a:rPr>
              <a:t>http </a:t>
            </a:r>
            <a:r>
              <a:rPr lang="ru-RU" sz="3400" dirty="0">
                <a:latin typeface="GT Eesti Pro Display Light" pitchFamily="2" charset="0"/>
              </a:rPr>
              <a:t>ответом отвечает сайт при запросе на него. Может быть полезно, если вы хотите быть всегда уверены в том, что ваш сайт работает, написать скрипт, которые делает запросы каждую минуту и уведомляет вам, если ответ отличается от 200 кода</a:t>
            </a:r>
            <a:r>
              <a:rPr lang="en-US" sz="3400" dirty="0">
                <a:latin typeface="GT Eesti Pro Display Light" pitchFamily="2" charset="0"/>
              </a:rPr>
              <a:t>(ok)</a:t>
            </a:r>
            <a:endParaRPr lang="ru-RU" sz="34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3AE014-59AE-C64C-AA5B-717DF899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046" y="7719645"/>
            <a:ext cx="1413235" cy="12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7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Немного о методах</a:t>
            </a:r>
            <a:r>
              <a:rPr lang="en-US" dirty="0">
                <a:latin typeface="GT Eesti Pro Display" pitchFamily="2" charset="0"/>
              </a:rPr>
              <a:t> HTTP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209462"/>
            <a:ext cx="13151148" cy="649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latin typeface="GT Eesti Pro Display Light" pitchFamily="2" charset="0"/>
              </a:rPr>
              <a:t>Существует довольно много методов </a:t>
            </a:r>
            <a:r>
              <a:rPr lang="en-US" sz="3400" dirty="0">
                <a:latin typeface="GT Eesti Pro Display Light" pitchFamily="2" charset="0"/>
              </a:rPr>
              <a:t>http</a:t>
            </a:r>
            <a:r>
              <a:rPr lang="ru-RU" sz="3400" dirty="0">
                <a:latin typeface="GT Eesti Pro Display Light" pitchFamily="2" charset="0"/>
              </a:rPr>
              <a:t>,  которые используются в современных </a:t>
            </a:r>
            <a:r>
              <a:rPr lang="en-US" sz="3400" dirty="0">
                <a:latin typeface="GT Eesti Pro Display Light" pitchFamily="2" charset="0"/>
              </a:rPr>
              <a:t>web – </a:t>
            </a:r>
            <a:r>
              <a:rPr lang="ru-RU" sz="3400" dirty="0">
                <a:latin typeface="GT Eesti Pro Display Light" pitchFamily="2" charset="0"/>
              </a:rPr>
              <a:t>приложениях.  Если вы собираетесь связать свою жизнь с разработкой </a:t>
            </a:r>
            <a:r>
              <a:rPr lang="ru-RU" sz="3400" dirty="0" err="1">
                <a:latin typeface="GT Eesti Pro Display Light" pitchFamily="2" charset="0"/>
              </a:rPr>
              <a:t>бекенд</a:t>
            </a:r>
            <a:r>
              <a:rPr lang="en-US" sz="3400" dirty="0">
                <a:latin typeface="GT Eesti Pro Display Light" pitchFamily="2" charset="0"/>
              </a:rPr>
              <a:t> </a:t>
            </a:r>
            <a:r>
              <a:rPr lang="ru-RU" sz="3400" dirty="0">
                <a:latin typeface="GT Eesti Pro Display Light" pitchFamily="2" charset="0"/>
              </a:rPr>
              <a:t>веб-приложений, вам стоит изучить этот вопрос максимально подробно, но так как мы прохожим на этом курсе </a:t>
            </a:r>
            <a:r>
              <a:rPr lang="en-US" sz="3400" dirty="0">
                <a:latin typeface="GT Eesti Pro Display Light" pitchFamily="2" charset="0"/>
              </a:rPr>
              <a:t>Python</a:t>
            </a:r>
            <a:r>
              <a:rPr lang="ru-RU" sz="3400" dirty="0">
                <a:latin typeface="GT Eesti Pro Display Light" pitchFamily="2" charset="0"/>
              </a:rPr>
              <a:t>, мы не будем останавливаться на этом подробно. Изучить </a:t>
            </a:r>
            <a:r>
              <a:rPr lang="en-US" sz="3400" dirty="0">
                <a:latin typeface="GT Eesti Pro Display Light" pitchFamily="2" charset="0"/>
              </a:rPr>
              <a:t>http</a:t>
            </a:r>
            <a:r>
              <a:rPr lang="ru-RU" sz="3400" dirty="0">
                <a:latin typeface="GT Eesti Pro Display Light" pitchFamily="2" charset="0"/>
              </a:rPr>
              <a:t>, на котором работает весь современный интернет, можно по данной ссылке:</a:t>
            </a:r>
          </a:p>
          <a:p>
            <a:pPr lvl="0">
              <a:lnSpc>
                <a:spcPct val="150000"/>
              </a:lnSpc>
            </a:pPr>
            <a:r>
              <a:rPr lang="en" sz="3600" dirty="0">
                <a:hlinkClick r:id="rId3"/>
              </a:rPr>
              <a:t>https://developer.mozilla.org/ru/docs/Web/HTTP</a:t>
            </a:r>
            <a:r>
              <a:rPr lang="ru-RU" sz="3400" dirty="0">
                <a:latin typeface="GT Eesti Pro Display Light" pitchFamily="2" charset="0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C3BD69-DB0C-FE42-8A86-D9CF92B4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8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ru-RU" dirty="0"/>
              <a:t>Продолжение </a:t>
            </a:r>
            <a:r>
              <a:rPr lang="en-US" dirty="0"/>
              <a:t>re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Немного о методах</a:t>
            </a:r>
            <a:r>
              <a:rPr lang="en-US" dirty="0">
                <a:latin typeface="GT Eesti Pro Display" pitchFamily="2" charset="0"/>
              </a:rPr>
              <a:t> HTTP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094244"/>
            <a:ext cx="13151148" cy="825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latin typeface="GT Eesti Pro Display Light" pitchFamily="2" charset="0"/>
              </a:rPr>
              <a:t>Сейчас мы с вами поговорим в основном о методе </a:t>
            </a:r>
            <a:r>
              <a:rPr lang="en-US" sz="3400" dirty="0">
                <a:latin typeface="GT Eesti Pro Display Light" pitchFamily="2" charset="0"/>
              </a:rPr>
              <a:t>GET</a:t>
            </a:r>
            <a:r>
              <a:rPr lang="ru-RU" sz="3400" dirty="0">
                <a:latin typeface="GT Eesti Pro Display Light" pitchFamily="2" charset="0"/>
              </a:rPr>
              <a:t>. Вы пользовались</a:t>
            </a:r>
            <a:r>
              <a:rPr lang="en-US" sz="3400" dirty="0">
                <a:latin typeface="GT Eesti Pro Display Light" pitchFamily="2" charset="0"/>
              </a:rPr>
              <a:t> </a:t>
            </a:r>
            <a:r>
              <a:rPr lang="ru-RU" sz="3400" dirty="0">
                <a:latin typeface="GT Eesti Pro Display Light" pitchFamily="2" charset="0"/>
              </a:rPr>
              <a:t>им множество раз, если  хоть раз совершали запрос в  поисковиках. В </a:t>
            </a:r>
            <a:r>
              <a:rPr lang="en-US" sz="3400" dirty="0">
                <a:latin typeface="GT Eesti Pro Display Light" pitchFamily="2" charset="0"/>
              </a:rPr>
              <a:t>get </a:t>
            </a:r>
            <a:r>
              <a:rPr lang="ru-RU" sz="3400" dirty="0">
                <a:latin typeface="GT Eesti Pro Display Light" pitchFamily="2" charset="0"/>
              </a:rPr>
              <a:t>вы можете передавать значение прямо в теле запроса. </a:t>
            </a:r>
            <a:endParaRPr lang="en-US" sz="34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latin typeface="GT Eesti Pro Display Light" pitchFamily="2" charset="0"/>
              </a:rPr>
              <a:t>Например, запрос про компанию </a:t>
            </a:r>
            <a:r>
              <a:rPr lang="en-US" sz="3400" dirty="0">
                <a:latin typeface="GT Eesti Pro Display Light" pitchFamily="2" charset="0"/>
              </a:rPr>
              <a:t>Ozon </a:t>
            </a:r>
            <a:r>
              <a:rPr lang="ru-RU" sz="3400" dirty="0">
                <a:latin typeface="GT Eesti Pro Display Light" pitchFamily="2" charset="0"/>
              </a:rPr>
              <a:t>будет выглядеть следующим образом:</a:t>
            </a:r>
          </a:p>
          <a:p>
            <a:pPr lvl="0">
              <a:lnSpc>
                <a:spcPct val="150000"/>
              </a:lnSpc>
            </a:pPr>
            <a:r>
              <a:rPr lang="en" sz="3600" dirty="0">
                <a:hlinkClick r:id="rId3"/>
              </a:rPr>
              <a:t>https://yandex.ru/search/?text=ozon&amp;lr=213</a:t>
            </a:r>
            <a:endParaRPr lang="ru-RU" sz="3600" dirty="0"/>
          </a:p>
          <a:p>
            <a:pPr lvl="0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Где </a:t>
            </a:r>
            <a:r>
              <a:rPr lang="en-US" sz="3600" dirty="0">
                <a:latin typeface="GT Eesti Pro Display Light" pitchFamily="2" charset="0"/>
              </a:rPr>
              <a:t>text – </a:t>
            </a:r>
            <a:r>
              <a:rPr lang="ru-RU" sz="3600" dirty="0">
                <a:latin typeface="GT Eesti Pro Display Light" pitchFamily="2" charset="0"/>
              </a:rPr>
              <a:t>это у нас сам контент запроса</a:t>
            </a:r>
          </a:p>
          <a:p>
            <a:pPr lvl="0">
              <a:lnSpc>
                <a:spcPct val="150000"/>
              </a:lnSpc>
            </a:pP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en-US" sz="3600" dirty="0" err="1">
                <a:latin typeface="GT Eesti Pro Display Light" pitchFamily="2" charset="0"/>
              </a:rPr>
              <a:t>lr</a:t>
            </a:r>
            <a:r>
              <a:rPr lang="en-US" sz="3600" dirty="0">
                <a:latin typeface="GT Eesti Pro Display Light" pitchFamily="2" charset="0"/>
              </a:rPr>
              <a:t> – </a:t>
            </a:r>
            <a:r>
              <a:rPr lang="ru-RU" sz="3600" dirty="0">
                <a:latin typeface="GT Eesti Pro Display Light" pitchFamily="2" charset="0"/>
              </a:rPr>
              <a:t>регион поиска, по которому у нас строит свою выдачу </a:t>
            </a:r>
            <a:r>
              <a:rPr lang="en-US" sz="3600" dirty="0">
                <a:latin typeface="GT Eesti Pro Display Light" pitchFamily="2" charset="0"/>
              </a:rPr>
              <a:t>Yandex</a:t>
            </a:r>
            <a:endParaRPr lang="ru-RU" sz="34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5C7218-B02E-EE46-ADAC-E568E148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340" y="7069015"/>
            <a:ext cx="2141942" cy="19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7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Тренировка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094244"/>
            <a:ext cx="13151148" cy="492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latin typeface="GT Eesti Pro Display Light" pitchFamily="2" charset="0"/>
              </a:rPr>
              <a:t>Если вы хотите немного попрактиковаться в запросах, то вам потребуется сервис, в котором можно получать свой </a:t>
            </a:r>
            <a:r>
              <a:rPr lang="en-US" sz="3400" dirty="0">
                <a:latin typeface="GT Eesti Pro Display Light" pitchFamily="2" charset="0"/>
              </a:rPr>
              <a:t>Get </a:t>
            </a:r>
            <a:r>
              <a:rPr lang="ru-RU" sz="3400" dirty="0">
                <a:latin typeface="GT Eesti Pro Display Light" pitchFamily="2" charset="0"/>
              </a:rPr>
              <a:t>запрос в  качестве ответа ( ну или можно воспользоваться, к примеру, </a:t>
            </a:r>
            <a:r>
              <a:rPr lang="en-US" sz="3400" dirty="0">
                <a:latin typeface="GT Eesti Pro Display Light" pitchFamily="2" charset="0"/>
              </a:rPr>
              <a:t>Postman</a:t>
            </a:r>
            <a:r>
              <a:rPr lang="ru-RU" sz="3400" dirty="0">
                <a:latin typeface="GT Eesti Pro Display Light" pitchFamily="2" charset="0"/>
              </a:rPr>
              <a:t>, но это уже совсем другая история) .  Большой плюс использования </a:t>
            </a:r>
            <a:r>
              <a:rPr lang="en-US" sz="3400" dirty="0">
                <a:latin typeface="GT Eesti Pro Display Light" pitchFamily="2" charset="0"/>
              </a:rPr>
              <a:t>requests </a:t>
            </a:r>
            <a:r>
              <a:rPr lang="ru-RU" sz="3400" dirty="0">
                <a:latin typeface="GT Eesti Pro Display Light" pitchFamily="2" charset="0"/>
              </a:rPr>
              <a:t>заключается в том, что вы можете использовать передавать в тело запроса  словарь.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124F49-497D-1F41-891C-D14C5790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728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Тренировка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094244"/>
            <a:ext cx="1447213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200" dirty="0">
                <a:latin typeface="JetBrains Mono" panose="020B0509020102050004" pitchFamily="49" charset="0"/>
              </a:rPr>
              <a:t># сначала мы потренируемся на специально</a:t>
            </a:r>
            <a:br>
              <a:rPr lang="ru-RU" sz="3200" dirty="0">
                <a:latin typeface="JetBrains Mono" panose="020B0509020102050004" pitchFamily="49" charset="0"/>
              </a:rPr>
            </a:br>
            <a:r>
              <a:rPr lang="ru-RU" sz="3200" dirty="0">
                <a:latin typeface="JetBrains Mono" panose="020B0509020102050004" pitchFamily="49" charset="0"/>
              </a:rPr>
              <a:t>#созданном ресурсе </a:t>
            </a:r>
            <a:r>
              <a:rPr lang="en" sz="3200" dirty="0" err="1">
                <a:latin typeface="JetBrains Mono" panose="020B0509020102050004" pitchFamily="49" charset="0"/>
              </a:rPr>
              <a:t>httpbin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 </a:t>
            </a:r>
            <a:r>
              <a:rPr lang="ru-RU" sz="3200" dirty="0">
                <a:latin typeface="JetBrains Mono" panose="020B0509020102050004" pitchFamily="49" charset="0"/>
              </a:rPr>
              <a:t>который возвращает нам наши </a:t>
            </a:r>
            <a:r>
              <a:rPr lang="ru-RU" sz="3200" dirty="0" err="1">
                <a:latin typeface="JetBrains Mono" panose="020B0509020102050004" pitchFamily="49" charset="0"/>
              </a:rPr>
              <a:t>введеные</a:t>
            </a:r>
            <a:r>
              <a:rPr lang="ru-RU" sz="3200" dirty="0">
                <a:latin typeface="JetBrains Mono" panose="020B0509020102050004" pitchFamily="49" charset="0"/>
              </a:rPr>
              <a:t> данные</a:t>
            </a:r>
            <a:br>
              <a:rPr lang="ru-RU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import requests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payload  = {'page' : 2,'count' : 25}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r = </a:t>
            </a:r>
            <a:r>
              <a:rPr lang="en" sz="3200" dirty="0" err="1">
                <a:latin typeface="JetBrains Mono" panose="020B0509020102050004" pitchFamily="49" charset="0"/>
              </a:rPr>
              <a:t>requests.get</a:t>
            </a:r>
            <a:r>
              <a:rPr lang="en" sz="3200" dirty="0">
                <a:latin typeface="JetBrains Mono" panose="020B0509020102050004" pitchFamily="49" charset="0"/>
              </a:rPr>
              <a:t>('https://</a:t>
            </a:r>
            <a:r>
              <a:rPr lang="en" sz="3200" dirty="0" err="1">
                <a:latin typeface="JetBrains Mono" panose="020B0509020102050004" pitchFamily="49" charset="0"/>
              </a:rPr>
              <a:t>httpbin.org</a:t>
            </a:r>
            <a:r>
              <a:rPr lang="en" sz="3200" dirty="0">
                <a:latin typeface="JetBrains Mono" panose="020B0509020102050004" pitchFamily="49" charset="0"/>
              </a:rPr>
              <a:t>/get’, params=payload)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</a:t>
            </a:r>
            <a:r>
              <a:rPr lang="en" sz="3200" dirty="0" err="1">
                <a:latin typeface="JetBrains Mono" panose="020B0509020102050004" pitchFamily="49" charset="0"/>
              </a:rPr>
              <a:t>r.text</a:t>
            </a:r>
            <a:r>
              <a:rPr lang="en" sz="3200" dirty="0">
                <a:latin typeface="JetBrains Mono" panose="020B0509020102050004" pitchFamily="49" charset="0"/>
              </a:rPr>
              <a:t>)</a:t>
            </a:r>
            <a:endParaRPr lang="ru-RU" sz="3200" dirty="0">
              <a:latin typeface="JetBrains Mono" panose="020B05090201020500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40EF24-A4F7-C542-9736-EAD51A0C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Реальная практика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094244"/>
            <a:ext cx="1447213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" sz="2400" b="1" dirty="0">
                <a:latin typeface="JetBrains Mono" panose="020B0509020102050004" pitchFamily="49" charset="0"/>
              </a:rPr>
              <a:t>import requests</a:t>
            </a:r>
            <a:br>
              <a:rPr lang="en" sz="2400" b="1" dirty="0">
                <a:latin typeface="JetBrains Mono" panose="020B0509020102050004" pitchFamily="49" charset="0"/>
              </a:rPr>
            </a:br>
            <a:br>
              <a:rPr lang="en" sz="2400" b="1" dirty="0">
                <a:latin typeface="JetBrains Mono" panose="020B0509020102050004" pitchFamily="49" charset="0"/>
              </a:rPr>
            </a:br>
            <a:r>
              <a:rPr lang="en" sz="2400" b="1" dirty="0">
                <a:latin typeface="JetBrains Mono" panose="020B0509020102050004" pitchFamily="49" charset="0"/>
              </a:rPr>
              <a:t># c  </a:t>
            </a:r>
            <a:r>
              <a:rPr lang="ru-RU" sz="2400" b="1" dirty="0">
                <a:latin typeface="JetBrains Mono" panose="020B0509020102050004" pitchFamily="49" charset="0"/>
              </a:rPr>
              <a:t>полным набором регионов можно ознакомиться</a:t>
            </a:r>
            <a:br>
              <a:rPr lang="ru-RU" sz="2400" b="1" dirty="0">
                <a:latin typeface="JetBrains Mono" panose="020B0509020102050004" pitchFamily="49" charset="0"/>
              </a:rPr>
            </a:br>
            <a:r>
              <a:rPr lang="ru-RU" sz="2400" b="1" dirty="0">
                <a:latin typeface="JetBrains Mono" panose="020B0509020102050004" pitchFamily="49" charset="0"/>
              </a:rPr>
              <a:t># здесь </a:t>
            </a:r>
            <a:r>
              <a:rPr lang="en" sz="2400" b="1" dirty="0">
                <a:latin typeface="JetBrains Mono" panose="020B0509020102050004" pitchFamily="49" charset="0"/>
              </a:rPr>
              <a:t>https://</a:t>
            </a:r>
            <a:r>
              <a:rPr lang="en" sz="2400" b="1" dirty="0" err="1">
                <a:latin typeface="JetBrains Mono" panose="020B0509020102050004" pitchFamily="49" charset="0"/>
              </a:rPr>
              <a:t>yandex.ru</a:t>
            </a:r>
            <a:r>
              <a:rPr lang="en" sz="2400" b="1" dirty="0">
                <a:latin typeface="JetBrains Mono" panose="020B0509020102050004" pitchFamily="49" charset="0"/>
              </a:rPr>
              <a:t>/dev/xml/doc/dg/reference/regions-</a:t>
            </a:r>
            <a:r>
              <a:rPr lang="en" sz="2400" b="1" dirty="0" err="1">
                <a:latin typeface="JetBrains Mono" panose="020B0509020102050004" pitchFamily="49" charset="0"/>
              </a:rPr>
              <a:t>docpage</a:t>
            </a:r>
            <a:r>
              <a:rPr lang="en" sz="2400" b="1" dirty="0">
                <a:latin typeface="JetBrains Mono" panose="020B0509020102050004" pitchFamily="49" charset="0"/>
              </a:rPr>
              <a:t>/</a:t>
            </a:r>
            <a:br>
              <a:rPr lang="en" sz="2400" b="1" dirty="0">
                <a:latin typeface="JetBrains Mono" panose="020B0509020102050004" pitchFamily="49" charset="0"/>
              </a:rPr>
            </a:br>
            <a:br>
              <a:rPr lang="en" sz="2400" b="1" dirty="0">
                <a:latin typeface="JetBrains Mono" panose="020B0509020102050004" pitchFamily="49" charset="0"/>
              </a:rPr>
            </a:br>
            <a:r>
              <a:rPr lang="en" sz="2400" b="1" dirty="0">
                <a:latin typeface="JetBrains Mono" panose="020B0509020102050004" pitchFamily="49" charset="0"/>
              </a:rPr>
              <a:t>payload = {'text': '</a:t>
            </a:r>
            <a:r>
              <a:rPr lang="en" sz="2400" b="1" dirty="0" err="1">
                <a:latin typeface="JetBrains Mono" panose="020B0509020102050004" pitchFamily="49" charset="0"/>
              </a:rPr>
              <a:t>ozon</a:t>
            </a:r>
            <a:r>
              <a:rPr lang="en" sz="2400" b="1" dirty="0">
                <a:latin typeface="JetBrains Mono" panose="020B0509020102050004" pitchFamily="49" charset="0"/>
              </a:rPr>
              <a:t>', '</a:t>
            </a:r>
            <a:r>
              <a:rPr lang="en" sz="2400" b="1" dirty="0" err="1">
                <a:latin typeface="JetBrains Mono" panose="020B0509020102050004" pitchFamily="49" charset="0"/>
              </a:rPr>
              <a:t>lr</a:t>
            </a:r>
            <a:r>
              <a:rPr lang="en" sz="2400" b="1" dirty="0">
                <a:latin typeface="JetBrains Mono" panose="020B0509020102050004" pitchFamily="49" charset="0"/>
              </a:rPr>
              <a:t>': 187}</a:t>
            </a:r>
            <a:br>
              <a:rPr lang="en" sz="2400" b="1" dirty="0">
                <a:latin typeface="JetBrains Mono" panose="020B0509020102050004" pitchFamily="49" charset="0"/>
              </a:rPr>
            </a:br>
            <a:r>
              <a:rPr lang="en" sz="2400" b="1" dirty="0">
                <a:latin typeface="JetBrains Mono" panose="020B0509020102050004" pitchFamily="49" charset="0"/>
              </a:rPr>
              <a:t>r = </a:t>
            </a:r>
            <a:r>
              <a:rPr lang="en" sz="2400" b="1" dirty="0" err="1">
                <a:latin typeface="JetBrains Mono" panose="020B0509020102050004" pitchFamily="49" charset="0"/>
              </a:rPr>
              <a:t>requests.get</a:t>
            </a:r>
            <a:r>
              <a:rPr lang="en" sz="2400" b="1" dirty="0">
                <a:latin typeface="JetBrains Mono" panose="020B0509020102050004" pitchFamily="49" charset="0"/>
              </a:rPr>
              <a:t>('https://</a:t>
            </a:r>
            <a:r>
              <a:rPr lang="en" sz="2400" b="1" dirty="0" err="1">
                <a:latin typeface="JetBrains Mono" panose="020B0509020102050004" pitchFamily="49" charset="0"/>
              </a:rPr>
              <a:t>yandex.ru</a:t>
            </a:r>
            <a:r>
              <a:rPr lang="en" sz="2400" b="1" dirty="0">
                <a:latin typeface="JetBrains Mono" panose="020B0509020102050004" pitchFamily="49" charset="0"/>
              </a:rPr>
              <a:t>/search/', params=payload)</a:t>
            </a:r>
            <a:br>
              <a:rPr lang="en" sz="2400" b="1" dirty="0">
                <a:latin typeface="JetBrains Mono" panose="020B0509020102050004" pitchFamily="49" charset="0"/>
              </a:rPr>
            </a:br>
            <a:br>
              <a:rPr lang="en" sz="2400" b="1" dirty="0">
                <a:latin typeface="JetBrains Mono" panose="020B0509020102050004" pitchFamily="49" charset="0"/>
              </a:rPr>
            </a:br>
            <a:r>
              <a:rPr lang="en" sz="2400" b="1" dirty="0">
                <a:latin typeface="JetBrains Mono" panose="020B0509020102050004" pitchFamily="49" charset="0"/>
              </a:rPr>
              <a:t>print(</a:t>
            </a:r>
            <a:r>
              <a:rPr lang="en" sz="2400" b="1" dirty="0" err="1">
                <a:latin typeface="JetBrains Mono" panose="020B0509020102050004" pitchFamily="49" charset="0"/>
              </a:rPr>
              <a:t>r.text</a:t>
            </a:r>
            <a:r>
              <a:rPr lang="en" sz="2400" b="1" dirty="0">
                <a:latin typeface="JetBrains Mono" panose="020B0509020102050004" pitchFamily="49" charset="0"/>
              </a:rPr>
              <a:t>)</a:t>
            </a:r>
            <a:endParaRPr lang="ru-RU" sz="2400" b="1" dirty="0">
              <a:latin typeface="JetBrains Mono" panose="020B0509020102050004" pitchFamily="49" charset="0"/>
            </a:endParaRPr>
          </a:p>
          <a:p>
            <a:pPr lvl="0">
              <a:lnSpc>
                <a:spcPct val="150000"/>
              </a:lnSpc>
            </a:pPr>
            <a:br>
              <a:rPr lang="en" sz="2400" b="1" dirty="0">
                <a:latin typeface="JetBrains Mono" panose="020B0509020102050004" pitchFamily="49" charset="0"/>
              </a:rPr>
            </a:br>
            <a:r>
              <a:rPr lang="en" sz="2400" b="1" dirty="0">
                <a:latin typeface="JetBrains Mono" panose="020B0509020102050004" pitchFamily="49" charset="0"/>
              </a:rPr>
              <a:t># </a:t>
            </a:r>
            <a:r>
              <a:rPr lang="ru-RU" sz="2400" b="1" dirty="0">
                <a:latin typeface="JetBrains Mono" panose="020B0509020102050004" pitchFamily="49" charset="0"/>
              </a:rPr>
              <a:t>все работает вполне корректно, только результат у нас выглядит нечитабельно</a:t>
            </a:r>
            <a:br>
              <a:rPr lang="ru-RU" sz="2400" b="1" dirty="0">
                <a:latin typeface="JetBrains Mono" panose="020B0509020102050004" pitchFamily="49" charset="0"/>
              </a:rPr>
            </a:br>
            <a:endParaRPr lang="ru-RU" sz="2400" b="1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3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Реальная практика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791487" y="1998790"/>
            <a:ext cx="14472138" cy="621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2000" dirty="0"/>
              <a:t> </a:t>
            </a:r>
            <a:r>
              <a:rPr lang="en-US" sz="2000" dirty="0"/>
              <a:t># </a:t>
            </a:r>
            <a:r>
              <a:rPr lang="ru-RU" sz="2000" dirty="0"/>
              <a:t>импорты необходимых библиотек я убрал для краткости:</a:t>
            </a:r>
            <a:br>
              <a:rPr lang="en" sz="2000" dirty="0"/>
            </a:br>
            <a:r>
              <a:rPr lang="en" sz="2000" dirty="0"/>
              <a:t>payload = {</a:t>
            </a:r>
            <a:r>
              <a:rPr lang="en" sz="2000" b="1" dirty="0"/>
              <a:t>'text'</a:t>
            </a:r>
            <a:r>
              <a:rPr lang="en" sz="2000" dirty="0"/>
              <a:t>: </a:t>
            </a:r>
            <a:r>
              <a:rPr lang="en" sz="2000" b="1" dirty="0"/>
              <a:t>'</a:t>
            </a:r>
            <a:r>
              <a:rPr lang="en" sz="2000" b="1" dirty="0" err="1"/>
              <a:t>ozon</a:t>
            </a:r>
            <a:r>
              <a:rPr lang="en" sz="2000" b="1" dirty="0"/>
              <a:t>'</a:t>
            </a:r>
            <a:r>
              <a:rPr lang="en" sz="2000" dirty="0"/>
              <a:t>, </a:t>
            </a:r>
            <a:r>
              <a:rPr lang="en" sz="2000" b="1" dirty="0"/>
              <a:t>'</a:t>
            </a:r>
            <a:r>
              <a:rPr lang="en" sz="2000" b="1" dirty="0" err="1"/>
              <a:t>lr</a:t>
            </a:r>
            <a:r>
              <a:rPr lang="en" sz="2000" b="1" dirty="0"/>
              <a:t>'</a:t>
            </a:r>
            <a:r>
              <a:rPr lang="en" sz="2000" dirty="0"/>
              <a:t>: 187}</a:t>
            </a:r>
            <a:br>
              <a:rPr lang="en" sz="2000" dirty="0"/>
            </a:br>
            <a:r>
              <a:rPr lang="en" sz="2000" dirty="0"/>
              <a:t>#</a:t>
            </a:r>
            <a:r>
              <a:rPr lang="ru-RU" sz="2000" dirty="0"/>
              <a:t>я думаю нам нужно развиваться В Украине</a:t>
            </a:r>
            <a:br>
              <a:rPr lang="ru-RU" sz="2000" dirty="0"/>
            </a:br>
            <a:r>
              <a:rPr lang="en" sz="2000" dirty="0"/>
              <a:t>r = </a:t>
            </a:r>
            <a:r>
              <a:rPr lang="en" sz="2000" dirty="0" err="1"/>
              <a:t>requests.get</a:t>
            </a:r>
            <a:r>
              <a:rPr lang="en" sz="2000" dirty="0"/>
              <a:t>(</a:t>
            </a:r>
            <a:r>
              <a:rPr lang="en" sz="2000" b="1" dirty="0"/>
              <a:t>'https://</a:t>
            </a:r>
            <a:r>
              <a:rPr lang="en" sz="2000" b="1" dirty="0" err="1"/>
              <a:t>yandex.ru</a:t>
            </a:r>
            <a:r>
              <a:rPr lang="en" sz="2000" b="1" dirty="0"/>
              <a:t>/search/'</a:t>
            </a:r>
            <a:r>
              <a:rPr lang="en" sz="2000" dirty="0"/>
              <a:t>, params=payload)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result = </a:t>
            </a:r>
            <a:r>
              <a:rPr lang="en" sz="2000" dirty="0" err="1"/>
              <a:t>r.text</a:t>
            </a:r>
            <a:br>
              <a:rPr lang="en" sz="2000" dirty="0"/>
            </a:br>
            <a:r>
              <a:rPr lang="en" sz="2000" dirty="0"/>
              <a:t>soup = </a:t>
            </a:r>
            <a:r>
              <a:rPr lang="en" sz="2000" dirty="0" err="1"/>
              <a:t>BeautifulSoup</a:t>
            </a:r>
            <a:r>
              <a:rPr lang="en" sz="2000" dirty="0"/>
              <a:t>(result, </a:t>
            </a:r>
            <a:r>
              <a:rPr lang="en" sz="2000" b="1" dirty="0"/>
              <a:t>'</a:t>
            </a:r>
            <a:r>
              <a:rPr lang="en" sz="2000" b="1" dirty="0" err="1"/>
              <a:t>html.parser</a:t>
            </a:r>
            <a:r>
              <a:rPr lang="en" sz="2000" b="1" dirty="0"/>
              <a:t>'</a:t>
            </a:r>
            <a:r>
              <a:rPr lang="en" sz="2000" dirty="0"/>
              <a:t>)</a:t>
            </a:r>
            <a:br>
              <a:rPr lang="en" sz="2000" dirty="0"/>
            </a:br>
            <a:r>
              <a:rPr lang="en" sz="2000" dirty="0"/>
              <a:t>print(</a:t>
            </a:r>
            <a:r>
              <a:rPr lang="en" sz="2000" dirty="0" err="1"/>
              <a:t>soup.prettify</a:t>
            </a:r>
            <a:r>
              <a:rPr lang="en" sz="2000" dirty="0"/>
              <a:t>()) #</a:t>
            </a:r>
            <a:r>
              <a:rPr lang="ru-RU" sz="2000" dirty="0"/>
              <a:t>у нас отдается более красивая страница, которую можно прочитать.</a:t>
            </a:r>
            <a:br>
              <a:rPr lang="ru-RU" sz="2000" dirty="0"/>
            </a:br>
            <a:r>
              <a:rPr lang="ru-RU" sz="2000" dirty="0"/>
              <a:t># положим, нас интересуют  только ссылочки, с которыми мы можем поработать:</a:t>
            </a:r>
            <a:br>
              <a:rPr lang="ru-RU" sz="2000" dirty="0"/>
            </a:br>
            <a:br>
              <a:rPr lang="ru-RU" sz="2000" dirty="0"/>
            </a:br>
            <a:r>
              <a:rPr lang="en" sz="2000" dirty="0"/>
              <a:t>with open(</a:t>
            </a:r>
            <a:r>
              <a:rPr lang="en" sz="2000" b="1" dirty="0"/>
              <a:t>"</a:t>
            </a:r>
            <a:r>
              <a:rPr lang="en" sz="2000" b="1" dirty="0" err="1"/>
              <a:t>result.txt</a:t>
            </a:r>
            <a:r>
              <a:rPr lang="en" sz="2000" b="1" dirty="0"/>
              <a:t>"</a:t>
            </a:r>
            <a:r>
              <a:rPr lang="en" sz="2000" dirty="0"/>
              <a:t>, </a:t>
            </a:r>
            <a:r>
              <a:rPr lang="en" sz="2000" b="1" dirty="0"/>
              <a:t>'a'</a:t>
            </a:r>
            <a:r>
              <a:rPr lang="en" sz="2000" dirty="0"/>
              <a:t>) as file:</a:t>
            </a:r>
            <a:br>
              <a:rPr lang="en" sz="2000" dirty="0"/>
            </a:br>
            <a:r>
              <a:rPr lang="en" sz="2000" dirty="0"/>
              <a:t>    for link in </a:t>
            </a:r>
            <a:r>
              <a:rPr lang="en" sz="2000" dirty="0" err="1"/>
              <a:t>soup.find_all</a:t>
            </a:r>
            <a:r>
              <a:rPr lang="en" sz="2000" dirty="0"/>
              <a:t>(</a:t>
            </a:r>
            <a:r>
              <a:rPr lang="en" sz="2000" b="1" dirty="0"/>
              <a:t>"a"</a:t>
            </a:r>
            <a:r>
              <a:rPr lang="en" sz="2000" dirty="0"/>
              <a:t>):</a:t>
            </a:r>
            <a:br>
              <a:rPr lang="en" sz="2000" dirty="0"/>
            </a:br>
            <a:r>
              <a:rPr lang="en" sz="2000" dirty="0"/>
              <a:t>        </a:t>
            </a:r>
            <a:r>
              <a:rPr lang="en" sz="2000" dirty="0" err="1"/>
              <a:t>file.write</a:t>
            </a:r>
            <a:r>
              <a:rPr lang="en" sz="2000" dirty="0"/>
              <a:t>(</a:t>
            </a:r>
            <a:r>
              <a:rPr lang="en" sz="2000" dirty="0" err="1"/>
              <a:t>link.get</a:t>
            </a:r>
            <a:r>
              <a:rPr lang="en" sz="2000" dirty="0"/>
              <a:t>(</a:t>
            </a:r>
            <a:r>
              <a:rPr lang="en" sz="2000" b="1" dirty="0"/>
              <a:t>'</a:t>
            </a:r>
            <a:r>
              <a:rPr lang="en" sz="2000" b="1" dirty="0" err="1"/>
              <a:t>href</a:t>
            </a:r>
            <a:r>
              <a:rPr lang="en" sz="2000" b="1" dirty="0"/>
              <a:t>'</a:t>
            </a:r>
            <a:r>
              <a:rPr lang="en" sz="2000" dirty="0"/>
              <a:t>)+</a:t>
            </a:r>
            <a:r>
              <a:rPr lang="en" sz="2000" b="1" dirty="0"/>
              <a:t>'</a:t>
            </a:r>
            <a:r>
              <a:rPr lang="en" sz="2000" dirty="0"/>
              <a:t>\n</a:t>
            </a:r>
            <a:r>
              <a:rPr lang="en" sz="2000" b="1" dirty="0"/>
              <a:t>'</a:t>
            </a:r>
            <a:r>
              <a:rPr lang="en" sz="2000" dirty="0"/>
              <a:t>)</a:t>
            </a:r>
            <a:endParaRPr lang="ru-RU" sz="2000" b="1" dirty="0">
              <a:latin typeface="JetBrains Mono" panose="020B050902010205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DA915-260F-4A4B-9582-17B5626BD8E6}"/>
              </a:ext>
            </a:extLst>
          </p:cNvPr>
          <p:cNvSpPr txBox="1"/>
          <p:nvPr/>
        </p:nvSpPr>
        <p:spPr>
          <a:xfrm>
            <a:off x="1791487" y="1030204"/>
            <a:ext cx="13313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T Eesti Pro Display Light" pitchFamily="2" charset="0"/>
              </a:rPr>
              <a:t>Можно попробовать скомбинировать полученные знания о </a:t>
            </a:r>
            <a:r>
              <a:rPr lang="en-US" sz="3200" dirty="0">
                <a:latin typeface="GT Eesti Pro Display Light" pitchFamily="2" charset="0"/>
              </a:rPr>
              <a:t>bs4 </a:t>
            </a:r>
            <a:r>
              <a:rPr lang="ru-RU" sz="3200" dirty="0">
                <a:latin typeface="GT Eesti Pro Display Light" pitchFamily="2" charset="0"/>
              </a:rPr>
              <a:t>и </a:t>
            </a:r>
            <a:r>
              <a:rPr lang="en-US" sz="3200" dirty="0">
                <a:latin typeface="GT Eesti Pro Display Light" pitchFamily="2" charset="0"/>
              </a:rPr>
              <a:t>request </a:t>
            </a:r>
            <a:r>
              <a:rPr lang="ru-RU" sz="3200" dirty="0">
                <a:latin typeface="GT Eesti Pro Display Light" pitchFamily="2" charset="0"/>
              </a:rPr>
              <a:t>вместе в этой несложной программе: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33B82-29B4-6544-8D00-06DB0FF5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3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Запросы с помощью других библиотек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DA915-260F-4A4B-9582-17B5626BD8E6}"/>
              </a:ext>
            </a:extLst>
          </p:cNvPr>
          <p:cNvSpPr txBox="1"/>
          <p:nvPr/>
        </p:nvSpPr>
        <p:spPr>
          <a:xfrm>
            <a:off x="1773903" y="1311558"/>
            <a:ext cx="1331369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GT Eesti Pro Display Light" pitchFamily="2" charset="0"/>
              </a:rPr>
              <a:t>В </a:t>
            </a:r>
            <a:r>
              <a:rPr lang="en-US" sz="4000" dirty="0">
                <a:latin typeface="GT Eesti Pro Display Light" pitchFamily="2" charset="0"/>
              </a:rPr>
              <a:t>Python </a:t>
            </a:r>
            <a:r>
              <a:rPr lang="ru-RU" sz="4000" dirty="0">
                <a:latin typeface="GT Eesti Pro Display Light" pitchFamily="2" charset="0"/>
              </a:rPr>
              <a:t>существует встроенная библиотек </a:t>
            </a:r>
            <a:r>
              <a:rPr lang="en-US" sz="4000" dirty="0" err="1">
                <a:latin typeface="GT Eesti Pro Display Light" pitchFamily="2" charset="0"/>
              </a:rPr>
              <a:t>urllib</a:t>
            </a:r>
            <a:r>
              <a:rPr lang="ru-RU" sz="4000" dirty="0">
                <a:latin typeface="GT Eesti Pro Display Light" pitchFamily="2" charset="0"/>
              </a:rPr>
              <a:t>, которая тоже может использоваться для получения информации о странице. Единственное, она сложная и включает в себя достаточно большое количество классов, в которых можно потеряться. Дополнительные материалы на эту тему:</a:t>
            </a:r>
          </a:p>
          <a:p>
            <a:r>
              <a:rPr lang="en" sz="4000" dirty="0">
                <a:latin typeface="GT Eesti Pro Display Light" pitchFamily="2" charset="0"/>
                <a:hlinkClick r:id="rId3"/>
              </a:rPr>
              <a:t>https://www.youtube.com/watch?v=LosIGgon_KM</a:t>
            </a:r>
            <a:endParaRPr lang="ru-RU" sz="4000" dirty="0">
              <a:latin typeface="GT Eesti Pro Display Light" pitchFamily="2" charset="0"/>
            </a:endParaRPr>
          </a:p>
          <a:p>
            <a:endParaRPr lang="ru-RU" sz="4000" dirty="0">
              <a:latin typeface="GT Eesti Pro Display Light" pitchFamily="2" charset="0"/>
            </a:endParaRP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en" sz="4000" dirty="0">
                <a:latin typeface="GT Eesti Pro Display Light" pitchFamily="2" charset="0"/>
                <a:hlinkClick r:id="rId4"/>
              </a:rPr>
              <a:t>https://khashtamov.com/ru/python-requests/</a:t>
            </a:r>
            <a:endParaRPr lang="ru-RU" sz="40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C7FB2B-F7C2-7F4B-9B91-09B7B988C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482" y="6441463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49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40D8D-55EE-2846-BE1D-4D8B4C072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web-crawler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C641D-1C66-9E41-99B6-DEF4D5FD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069" y="3270513"/>
            <a:ext cx="4691585" cy="43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3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Web-crawler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0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Обычно </a:t>
            </a:r>
            <a:r>
              <a:rPr lang="en-US" sz="3600" dirty="0">
                <a:latin typeface="GT Eesti Pro Display Light" pitchFamily="2" charset="0"/>
              </a:rPr>
              <a:t>web-crawler</a:t>
            </a:r>
            <a:r>
              <a:rPr lang="ru-RU" sz="3600" dirty="0">
                <a:latin typeface="GT Eesti Pro Display Light" pitchFamily="2" charset="0"/>
              </a:rPr>
              <a:t> (я не решусь это переводить) могут использоваться для того, что скачать, к примеру, сразу целый веб-сайт, или несколько страниц, на которые он ведет. В </a:t>
            </a:r>
            <a:r>
              <a:rPr lang="en-US" sz="3600" dirty="0">
                <a:latin typeface="GT Eesti Pro Display Light" pitchFamily="2" charset="0"/>
              </a:rPr>
              <a:t>SEO</a:t>
            </a:r>
            <a:r>
              <a:rPr lang="ru-RU" sz="3600" dirty="0">
                <a:latin typeface="GT Eesti Pro Display Light" pitchFamily="2" charset="0"/>
              </a:rPr>
              <a:t> одной из самых важных характеристик сайта  для определения его позиции в выдаче являются ссылки, на которые он ведет. </a:t>
            </a:r>
            <a:r>
              <a:rPr lang="en-US" sz="3600" dirty="0">
                <a:latin typeface="GT Eesti Pro Display Light" pitchFamily="2" charset="0"/>
              </a:rPr>
              <a:t>web – crawler </a:t>
            </a:r>
            <a:r>
              <a:rPr lang="ru-RU" sz="3600" dirty="0">
                <a:latin typeface="GT Eesti Pro Display Light" pitchFamily="2" charset="0"/>
              </a:rPr>
              <a:t>позволяет брать содержимое сайта  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570084-3DBA-F443-BC1A-A17AF799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Web-crawler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73883"/>
            <a:ext cx="13151148" cy="769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Давайте напишем несложный </a:t>
            </a:r>
            <a:r>
              <a:rPr lang="en-US" sz="3600" dirty="0">
                <a:latin typeface="GT Eesti Pro Display Light" pitchFamily="2" charset="0"/>
              </a:rPr>
              <a:t>crawler </a:t>
            </a:r>
            <a:r>
              <a:rPr lang="ru-RU" sz="3600" dirty="0">
                <a:latin typeface="GT Eesti Pro Display Light" pitchFamily="2" charset="0"/>
              </a:rPr>
              <a:t>для </a:t>
            </a:r>
            <a:r>
              <a:rPr lang="ru-RU" sz="3600" dirty="0" err="1">
                <a:latin typeface="GT Eesti Pro Display Light" pitchFamily="2" charset="0"/>
              </a:rPr>
              <a:t>википедии</a:t>
            </a:r>
            <a:r>
              <a:rPr lang="ru-RU" sz="3600" dirty="0">
                <a:latin typeface="GT Eesti Pro Display Light" pitchFamily="2" charset="0"/>
              </a:rPr>
              <a:t>, который сможет выдавать нам случайные ссылки с каждой страницы. Для генерации мы воспользуемся интересной функцией </a:t>
            </a:r>
            <a:r>
              <a:rPr lang="en-US" sz="3600" dirty="0" err="1">
                <a:latin typeface="GT Eesti Pro Display Light" pitchFamily="2" charset="0"/>
              </a:rPr>
              <a:t>random.seed</a:t>
            </a:r>
            <a:r>
              <a:rPr lang="ru-RU" sz="3600" dirty="0">
                <a:latin typeface="GT Eesti Pro Display Light" pitchFamily="2" charset="0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Если не говорить о том, как работает генератор псевдослучайных чисел, то </a:t>
            </a:r>
            <a:r>
              <a:rPr lang="en-US" sz="3600" dirty="0" err="1">
                <a:latin typeface="GT Eesti Pro Display Light" pitchFamily="2" charset="0"/>
              </a:rPr>
              <a:t>random.seed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дает вам возможность поменять направления выдачи псевдослучайных чисел. Попробуйте написать рандом с </a:t>
            </a:r>
            <a:r>
              <a:rPr lang="en-US" sz="3600" dirty="0" err="1">
                <a:latin typeface="GT Eesti Pro Display Light" pitchFamily="2" charset="0"/>
              </a:rPr>
              <a:t>random.seed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и позапускать его в разные дни.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5FDD9A-BF11-D84E-A8A3-C164982F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 </a:t>
            </a:r>
            <a:r>
              <a:rPr lang="en-US" dirty="0">
                <a:latin typeface="GT Eesti Pro Display" pitchFamily="2" charset="0"/>
              </a:rPr>
              <a:t>datetime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73883"/>
            <a:ext cx="13151148" cy="668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Для создания нашего </a:t>
            </a:r>
            <a:r>
              <a:rPr lang="en-US" sz="4000" dirty="0">
                <a:latin typeface="GT Eesti Pro Display Light" pitchFamily="2" charset="0"/>
              </a:rPr>
              <a:t>web-crawler </a:t>
            </a:r>
            <a:r>
              <a:rPr lang="ru-RU" sz="4000" dirty="0">
                <a:latin typeface="GT Eesti Pro Display Light" pitchFamily="2" charset="0"/>
              </a:rPr>
              <a:t>нам потребуется немного поработать с модулем </a:t>
            </a:r>
            <a:r>
              <a:rPr lang="en-US" sz="4000" dirty="0">
                <a:latin typeface="GT Eesti Pro Display Light" pitchFamily="2" charset="0"/>
              </a:rPr>
              <a:t>datetime.</a:t>
            </a:r>
            <a:r>
              <a:rPr lang="ru-RU" sz="4000" dirty="0">
                <a:latin typeface="GT Eesti Pro Display Light" pitchFamily="2" charset="0"/>
              </a:rPr>
              <a:t> Модуль </a:t>
            </a:r>
            <a:r>
              <a:rPr lang="en" sz="4000" dirty="0">
                <a:latin typeface="GT Eesti Pro Display Light" pitchFamily="2" charset="0"/>
              </a:rPr>
              <a:t>datetime </a:t>
            </a:r>
            <a:r>
              <a:rPr lang="ru-RU" sz="4000" dirty="0">
                <a:latin typeface="GT Eesti Pro Display Light" pitchFamily="2" charset="0"/>
              </a:rPr>
              <a:t>предоставляет классы для обработки времени и даты разными способами. Поддерживается и стандартный способ представления времени, однако больший упор сделан на простоту манипулирования датой, временем и их частями.</a:t>
            </a:r>
            <a:endParaRPr sz="40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E266F-ACF0-344A-A712-EE74F2C9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Виды квантификаторов в </a:t>
            </a:r>
            <a:r>
              <a:rPr lang="en-US" dirty="0">
                <a:latin typeface="GT Eesti Pro Display" pitchFamily="2" charset="0"/>
              </a:rPr>
              <a:t>re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98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/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Как мы уже посмотрели в прошлом уроке, метасимвол</a:t>
            </a:r>
            <a:r>
              <a:rPr lang="en-US" sz="4400" dirty="0">
                <a:latin typeface="GT Eesti Pro Display Light" pitchFamily="2" charset="0"/>
              </a:rPr>
              <a:t> + </a:t>
            </a:r>
            <a:r>
              <a:rPr lang="ru-RU" sz="4400" dirty="0">
                <a:latin typeface="GT Eesti Pro Display Light" pitchFamily="2" charset="0"/>
              </a:rPr>
              <a:t>обозначает совпадение с одним или несколькими символами, т.е. хотя бы с одним символом, а иначе совпадения не происходит. Но что если требуется обнаружить совпадение с совершенно произвольным количеством символов: от нуля и больше?</a:t>
            </a:r>
          </a:p>
          <a:p>
            <a:pPr lvl="0"/>
            <a:r>
              <a:rPr lang="ru-RU" sz="4400" dirty="0">
                <a:latin typeface="GT Eesti Pro Display Light" pitchFamily="2" charset="0"/>
              </a:rPr>
              <a:t>Для этой цели служит метасимвол </a:t>
            </a:r>
            <a:r>
              <a:rPr lang="en-US" sz="4400" dirty="0">
                <a:latin typeface="GT Eesti Pro Display Light" pitchFamily="2" charset="0"/>
              </a:rPr>
              <a:t>*</a:t>
            </a:r>
            <a:r>
              <a:rPr lang="ru-RU" sz="4400" dirty="0">
                <a:latin typeface="GT Eesti Pro Display Light" pitchFamily="2" charset="0"/>
              </a:rPr>
              <a:t>. Он указывает  на совпадение с нулевым количеством символов или большим. </a:t>
            </a:r>
            <a:endParaRPr sz="4400" dirty="0">
              <a:latin typeface="GT Eesti Pro Display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4B0EBD-FF53-B941-9D7B-4B63349B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7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 </a:t>
            </a:r>
            <a:r>
              <a:rPr lang="en-US" dirty="0">
                <a:latin typeface="GT Eesti Pro Display" pitchFamily="2" charset="0"/>
              </a:rPr>
              <a:t>datetime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Python</a:t>
            </a:r>
            <a:r>
              <a:rPr lang="ru-RU" dirty="0"/>
              <a:t> 18+</a:t>
            </a:r>
            <a:endParaRPr dirty="0"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73883"/>
            <a:ext cx="13151148" cy="668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Для создания нашего </a:t>
            </a:r>
            <a:r>
              <a:rPr lang="en-US" sz="4000" dirty="0">
                <a:latin typeface="GT Eesti Pro Display Light" pitchFamily="2" charset="0"/>
              </a:rPr>
              <a:t>web-crawler </a:t>
            </a:r>
            <a:r>
              <a:rPr lang="ru-RU" sz="4000" dirty="0">
                <a:latin typeface="GT Eesti Pro Display Light" pitchFamily="2" charset="0"/>
              </a:rPr>
              <a:t>нам потребуется немного поработать с модулем </a:t>
            </a:r>
            <a:r>
              <a:rPr lang="en-US" sz="4000" dirty="0">
                <a:latin typeface="GT Eesti Pro Display Light" pitchFamily="2" charset="0"/>
              </a:rPr>
              <a:t>datetime.</a:t>
            </a:r>
            <a:r>
              <a:rPr lang="ru-RU" sz="4000" dirty="0">
                <a:latin typeface="GT Eesti Pro Display Light" pitchFamily="2" charset="0"/>
              </a:rPr>
              <a:t> Модуль </a:t>
            </a:r>
            <a:r>
              <a:rPr lang="en" sz="4000" dirty="0">
                <a:latin typeface="GT Eesti Pro Display Light" pitchFamily="2" charset="0"/>
              </a:rPr>
              <a:t>datetime </a:t>
            </a:r>
            <a:r>
              <a:rPr lang="ru-RU" sz="4000" dirty="0">
                <a:latin typeface="GT Eesti Pro Display Light" pitchFamily="2" charset="0"/>
              </a:rPr>
              <a:t>предоставляет классы для обработки времени и даты разными способами. Поддерживается и стандартный способ представления времени, однако больший упор сделан на простоту манипулирования датой, временем и их частями.</a:t>
            </a:r>
            <a:endParaRPr sz="4000" dirty="0">
              <a:latin typeface="GT Eesti Pro Display Light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55CC56-8E12-BC46-944E-A1285614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0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 </a:t>
            </a:r>
            <a:r>
              <a:rPr lang="en-US" dirty="0">
                <a:latin typeface="GT Eesti Pro Display" pitchFamily="2" charset="0"/>
              </a:rPr>
              <a:t>datetime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Python</a:t>
            </a:r>
            <a:r>
              <a:rPr lang="ru-RU" dirty="0"/>
              <a:t> 18+</a:t>
            </a:r>
            <a:endParaRPr dirty="0"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73883"/>
            <a:ext cx="13151148" cy="298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Мы подробнее поговорим о работе со временем в </a:t>
            </a:r>
            <a:r>
              <a:rPr lang="en-US" sz="4000" dirty="0">
                <a:latin typeface="GT Eesti Pro Display Light" pitchFamily="2" charset="0"/>
              </a:rPr>
              <a:t>Python </a:t>
            </a:r>
            <a:r>
              <a:rPr lang="ru-RU" sz="4000" dirty="0">
                <a:latin typeface="GT Eesti Pro Display Light" pitchFamily="2" charset="0"/>
              </a:rPr>
              <a:t>позже, а сейчас нам осталось написать наш </a:t>
            </a:r>
            <a:r>
              <a:rPr lang="en-US" sz="4000" dirty="0">
                <a:latin typeface="GT Eesti Pro Display Light" pitchFamily="2" charset="0"/>
              </a:rPr>
              <a:t>web-crawler </a:t>
            </a:r>
            <a:r>
              <a:rPr lang="ru-RU" sz="4000" dirty="0">
                <a:latin typeface="GT Eesti Pro Display Light" pitchFamily="2" charset="0"/>
              </a:rPr>
              <a:t>и обсудить, как он работает.</a:t>
            </a:r>
            <a:endParaRPr sz="40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4C4F2C-1340-444A-B179-468DF1FD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3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crawler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Python</a:t>
            </a:r>
            <a:r>
              <a:rPr lang="ru-RU" dirty="0"/>
              <a:t> 18+</a:t>
            </a:r>
            <a:endParaRPr dirty="0"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73883"/>
            <a:ext cx="13151148" cy="797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latin typeface="GT Eesti Pro Display Light" pitchFamily="2" charset="0"/>
              </a:rPr>
              <a:t># </a:t>
            </a:r>
            <a:r>
              <a:rPr lang="ru-RU" sz="2400" dirty="0">
                <a:latin typeface="GT Eesti Pro Display Light" pitchFamily="2" charset="0"/>
              </a:rPr>
              <a:t>импорт всех необходимых библиотек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 err="1">
                <a:latin typeface="GT Eesti Pro Display Light" pitchFamily="2" charset="0"/>
              </a:rPr>
              <a:t>random.seed</a:t>
            </a:r>
            <a:r>
              <a:rPr lang="en" sz="2400" dirty="0">
                <a:latin typeface="GT Eesti Pro Display Light" pitchFamily="2" charset="0"/>
              </a:rPr>
              <a:t>(</a:t>
            </a:r>
            <a:r>
              <a:rPr lang="en" sz="2400" dirty="0" err="1">
                <a:latin typeface="GT Eesti Pro Display Light" pitchFamily="2" charset="0"/>
              </a:rPr>
              <a:t>datetime.datetime.now</a:t>
            </a:r>
            <a:r>
              <a:rPr lang="en" sz="2400" dirty="0">
                <a:latin typeface="GT Eesti Pro Display Light" pitchFamily="2" charset="0"/>
              </a:rPr>
              <a:t>())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def </a:t>
            </a:r>
            <a:r>
              <a:rPr lang="en" sz="2400" dirty="0" err="1">
                <a:latin typeface="GT Eesti Pro Display Light" pitchFamily="2" charset="0"/>
              </a:rPr>
              <a:t>getLinks</a:t>
            </a:r>
            <a:r>
              <a:rPr lang="en" sz="2400" dirty="0">
                <a:latin typeface="GT Eesti Pro Display Light" pitchFamily="2" charset="0"/>
              </a:rPr>
              <a:t>(</a:t>
            </a:r>
            <a:r>
              <a:rPr lang="en" sz="2400" dirty="0" err="1">
                <a:latin typeface="GT Eesti Pro Display Light" pitchFamily="2" charset="0"/>
              </a:rPr>
              <a:t>articleUrl</a:t>
            </a:r>
            <a:r>
              <a:rPr lang="en" sz="2400" dirty="0">
                <a:latin typeface="GT Eesti Pro Display Light" pitchFamily="2" charset="0"/>
              </a:rPr>
              <a:t>):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html = </a:t>
            </a:r>
            <a:r>
              <a:rPr lang="en" sz="2400" dirty="0" err="1">
                <a:latin typeface="GT Eesti Pro Display Light" pitchFamily="2" charset="0"/>
              </a:rPr>
              <a:t>urlopen</a:t>
            </a:r>
            <a:r>
              <a:rPr lang="en" sz="2400" dirty="0">
                <a:latin typeface="GT Eesti Pro Display Light" pitchFamily="2" charset="0"/>
              </a:rPr>
              <a:t>('https://</a:t>
            </a:r>
            <a:r>
              <a:rPr lang="en" sz="2400" dirty="0" err="1">
                <a:latin typeface="GT Eesti Pro Display Light" pitchFamily="2" charset="0"/>
              </a:rPr>
              <a:t>en.wikipedia.org</a:t>
            </a:r>
            <a:r>
              <a:rPr lang="en" sz="2400" dirty="0">
                <a:latin typeface="GT Eesti Pro Display Light" pitchFamily="2" charset="0"/>
              </a:rPr>
              <a:t>{}'.format(</a:t>
            </a:r>
            <a:r>
              <a:rPr lang="en" sz="2400" dirty="0" err="1">
                <a:latin typeface="GT Eesti Pro Display Light" pitchFamily="2" charset="0"/>
              </a:rPr>
              <a:t>articleUrl</a:t>
            </a:r>
            <a:r>
              <a:rPr lang="en" sz="2400" dirty="0">
                <a:latin typeface="GT Eesti Pro Display Light" pitchFamily="2" charset="0"/>
              </a:rPr>
              <a:t>))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bs = </a:t>
            </a:r>
            <a:r>
              <a:rPr lang="en" sz="2400" dirty="0" err="1">
                <a:latin typeface="GT Eesti Pro Display Light" pitchFamily="2" charset="0"/>
              </a:rPr>
              <a:t>BeautifulSoup</a:t>
            </a:r>
            <a:r>
              <a:rPr lang="en" sz="2400" dirty="0">
                <a:latin typeface="GT Eesti Pro Display Light" pitchFamily="2" charset="0"/>
              </a:rPr>
              <a:t>(html, '</a:t>
            </a:r>
            <a:r>
              <a:rPr lang="en" sz="2400" dirty="0" err="1">
                <a:latin typeface="GT Eesti Pro Display Light" pitchFamily="2" charset="0"/>
              </a:rPr>
              <a:t>html.parser</a:t>
            </a:r>
            <a:r>
              <a:rPr lang="en" sz="2400" dirty="0">
                <a:latin typeface="GT Eesti Pro Display Light" pitchFamily="2" charset="0"/>
              </a:rPr>
              <a:t>')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return </a:t>
            </a:r>
            <a:r>
              <a:rPr lang="en" sz="2400" dirty="0" err="1">
                <a:latin typeface="GT Eesti Pro Display Light" pitchFamily="2" charset="0"/>
              </a:rPr>
              <a:t>bs.find</a:t>
            </a:r>
            <a:r>
              <a:rPr lang="en" sz="2400" dirty="0">
                <a:latin typeface="GT Eesti Pro Display Light" pitchFamily="2" charset="0"/>
              </a:rPr>
              <a:t>('div', {'id':'</a:t>
            </a:r>
            <a:r>
              <a:rPr lang="en" sz="2400" dirty="0" err="1">
                <a:latin typeface="GT Eesti Pro Display Light" pitchFamily="2" charset="0"/>
              </a:rPr>
              <a:t>bodyContent</a:t>
            </a:r>
            <a:r>
              <a:rPr lang="en" sz="2400" dirty="0">
                <a:latin typeface="GT Eesti Pro Display Light" pitchFamily="2" charset="0"/>
              </a:rPr>
              <a:t>'}).</a:t>
            </a:r>
            <a:r>
              <a:rPr lang="en" sz="2400" dirty="0" err="1">
                <a:latin typeface="GT Eesti Pro Display Light" pitchFamily="2" charset="0"/>
              </a:rPr>
              <a:t>find_all</a:t>
            </a:r>
            <a:r>
              <a:rPr lang="en" sz="2400" dirty="0">
                <a:latin typeface="GT Eesti Pro Display Light" pitchFamily="2" charset="0"/>
              </a:rPr>
              <a:t>('a', </a:t>
            </a:r>
            <a:r>
              <a:rPr lang="en" sz="2400" dirty="0" err="1">
                <a:latin typeface="GT Eesti Pro Display Light" pitchFamily="2" charset="0"/>
              </a:rPr>
              <a:t>href</a:t>
            </a:r>
            <a:r>
              <a:rPr lang="en" sz="2400" dirty="0">
                <a:latin typeface="GT Eesti Pro Display Light" pitchFamily="2" charset="0"/>
              </a:rPr>
              <a:t>=</a:t>
            </a:r>
            <a:r>
              <a:rPr lang="en" sz="2400" dirty="0" err="1">
                <a:latin typeface="GT Eesti Pro Display Light" pitchFamily="2" charset="0"/>
              </a:rPr>
              <a:t>re.compile</a:t>
            </a:r>
            <a:r>
              <a:rPr lang="en" sz="2400" dirty="0">
                <a:latin typeface="GT Eesti Pro Display Light" pitchFamily="2" charset="0"/>
              </a:rPr>
              <a:t>('^(/wiki/)((?!:).)*$'))</a:t>
            </a:r>
            <a:br>
              <a:rPr lang="en" sz="2400" dirty="0">
                <a:latin typeface="GT Eesti Pro Display Light" pitchFamily="2" charset="0"/>
              </a:rPr>
            </a:b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links = </a:t>
            </a:r>
            <a:r>
              <a:rPr lang="en" sz="2400" dirty="0" err="1">
                <a:latin typeface="GT Eesti Pro Display Light" pitchFamily="2" charset="0"/>
              </a:rPr>
              <a:t>getLinks</a:t>
            </a:r>
            <a:r>
              <a:rPr lang="en" sz="2400" dirty="0">
                <a:latin typeface="GT Eesti Pro Display Light" pitchFamily="2" charset="0"/>
              </a:rPr>
              <a:t>('/wiki/</a:t>
            </a:r>
            <a:r>
              <a:rPr lang="en" sz="2400" dirty="0" err="1">
                <a:latin typeface="GT Eesti Pro Display Light" pitchFamily="2" charset="0"/>
              </a:rPr>
              <a:t>Ozon.ru</a:t>
            </a:r>
            <a:r>
              <a:rPr lang="en" sz="2400" dirty="0">
                <a:latin typeface="GT Eesti Pro Display Light" pitchFamily="2" charset="0"/>
              </a:rPr>
              <a:t>')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while </a:t>
            </a:r>
            <a:r>
              <a:rPr lang="en" sz="2400" dirty="0" err="1">
                <a:latin typeface="GT Eesti Pro Display Light" pitchFamily="2" charset="0"/>
              </a:rPr>
              <a:t>len</a:t>
            </a:r>
            <a:r>
              <a:rPr lang="en" sz="2400" dirty="0">
                <a:latin typeface="GT Eesti Pro Display Light" pitchFamily="2" charset="0"/>
              </a:rPr>
              <a:t>(links) &gt; 0: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</a:t>
            </a:r>
            <a:r>
              <a:rPr lang="en" sz="2400" dirty="0" err="1">
                <a:latin typeface="GT Eesti Pro Display Light" pitchFamily="2" charset="0"/>
              </a:rPr>
              <a:t>newArticle</a:t>
            </a:r>
            <a:r>
              <a:rPr lang="en" sz="2400" dirty="0">
                <a:latin typeface="GT Eesti Pro Display Light" pitchFamily="2" charset="0"/>
              </a:rPr>
              <a:t> = links[</a:t>
            </a:r>
            <a:r>
              <a:rPr lang="en" sz="2400" dirty="0" err="1">
                <a:latin typeface="GT Eesti Pro Display Light" pitchFamily="2" charset="0"/>
              </a:rPr>
              <a:t>random.randint</a:t>
            </a:r>
            <a:r>
              <a:rPr lang="en" sz="2400" dirty="0">
                <a:latin typeface="GT Eesti Pro Display Light" pitchFamily="2" charset="0"/>
              </a:rPr>
              <a:t>(0, </a:t>
            </a:r>
            <a:r>
              <a:rPr lang="en" sz="2400" dirty="0" err="1">
                <a:latin typeface="GT Eesti Pro Display Light" pitchFamily="2" charset="0"/>
              </a:rPr>
              <a:t>len</a:t>
            </a:r>
            <a:r>
              <a:rPr lang="en" sz="2400" dirty="0">
                <a:latin typeface="GT Eesti Pro Display Light" pitchFamily="2" charset="0"/>
              </a:rPr>
              <a:t>(links)-1)].</a:t>
            </a:r>
            <a:r>
              <a:rPr lang="en" sz="2400" dirty="0" err="1">
                <a:latin typeface="GT Eesti Pro Display Light" pitchFamily="2" charset="0"/>
              </a:rPr>
              <a:t>attrs</a:t>
            </a:r>
            <a:r>
              <a:rPr lang="en" sz="2400" dirty="0">
                <a:latin typeface="GT Eesti Pro Display Light" pitchFamily="2" charset="0"/>
              </a:rPr>
              <a:t>['</a:t>
            </a:r>
            <a:r>
              <a:rPr lang="en" sz="2400" dirty="0" err="1">
                <a:latin typeface="GT Eesti Pro Display Light" pitchFamily="2" charset="0"/>
              </a:rPr>
              <a:t>href</a:t>
            </a:r>
            <a:r>
              <a:rPr lang="en" sz="2400" dirty="0">
                <a:latin typeface="GT Eesti Pro Display Light" pitchFamily="2" charset="0"/>
              </a:rPr>
              <a:t>']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print(</a:t>
            </a:r>
            <a:r>
              <a:rPr lang="en" sz="2400" dirty="0" err="1">
                <a:latin typeface="GT Eesti Pro Display Light" pitchFamily="2" charset="0"/>
              </a:rPr>
              <a:t>newArticle</a:t>
            </a:r>
            <a:r>
              <a:rPr lang="en" sz="2400" dirty="0">
                <a:latin typeface="GT Eesti Pro Display Light" pitchFamily="2" charset="0"/>
              </a:rPr>
              <a:t>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print("https://</a:t>
            </a:r>
            <a:r>
              <a:rPr lang="en" sz="2400" dirty="0" err="1">
                <a:latin typeface="GT Eesti Pro Display Light" pitchFamily="2" charset="0"/>
              </a:rPr>
              <a:t>en.wikipedia.org</a:t>
            </a:r>
            <a:r>
              <a:rPr lang="en" sz="2400" dirty="0">
                <a:latin typeface="GT Eesti Pro Display Light" pitchFamily="2" charset="0"/>
              </a:rPr>
              <a:t>/"+</a:t>
            </a:r>
            <a:r>
              <a:rPr lang="en" sz="2400" dirty="0" err="1">
                <a:latin typeface="GT Eesti Pro Display Light" pitchFamily="2" charset="0"/>
              </a:rPr>
              <a:t>newArticle</a:t>
            </a:r>
            <a:r>
              <a:rPr lang="en" sz="2400" dirty="0">
                <a:latin typeface="GT Eesti Pro Display Light" pitchFamily="2" charset="0"/>
              </a:rPr>
              <a:t>)</a:t>
            </a:r>
            <a:br>
              <a:rPr lang="en" sz="2400" dirty="0">
                <a:latin typeface="GT Eesti Pro Display Light" pitchFamily="2" charset="0"/>
              </a:rPr>
            </a:br>
            <a:r>
              <a:rPr lang="en" sz="2400" dirty="0">
                <a:latin typeface="GT Eesti Pro Display Light" pitchFamily="2" charset="0"/>
              </a:rPr>
              <a:t>    links = </a:t>
            </a:r>
            <a:r>
              <a:rPr lang="en" sz="2400" dirty="0" err="1">
                <a:latin typeface="GT Eesti Pro Display Light" pitchFamily="2" charset="0"/>
              </a:rPr>
              <a:t>getLinks</a:t>
            </a:r>
            <a:r>
              <a:rPr lang="en" sz="2400" dirty="0">
                <a:latin typeface="GT Eesti Pro Display Light" pitchFamily="2" charset="0"/>
              </a:rPr>
              <a:t>(</a:t>
            </a:r>
            <a:r>
              <a:rPr lang="en" sz="2400" dirty="0" err="1">
                <a:latin typeface="GT Eesti Pro Display Light" pitchFamily="2" charset="0"/>
              </a:rPr>
              <a:t>newArticle</a:t>
            </a:r>
            <a:r>
              <a:rPr lang="en" sz="2400" dirty="0">
                <a:latin typeface="GT Eesti Pro Display Light" pitchFamily="2" charset="0"/>
              </a:rPr>
              <a:t>)</a:t>
            </a:r>
            <a:br>
              <a:rPr lang="en" sz="2400" dirty="0">
                <a:latin typeface="GT Eesti Pro Display Light" pitchFamily="2" charset="0"/>
              </a:rPr>
            </a:br>
            <a:endParaRPr sz="24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E9C090-66D4-4748-8FEC-35742836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книги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Python</a:t>
            </a:r>
            <a:r>
              <a:rPr lang="ru-RU" dirty="0"/>
              <a:t> 18+</a:t>
            </a:r>
            <a:endParaRPr dirty="0"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E9C090-66D4-4748-8FEC-35742836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A2D63-2352-9C4A-B49D-29708DA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52" y="1789905"/>
            <a:ext cx="3942305" cy="56723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1585EC-839F-4448-80D5-BBC98D135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070" y="1789905"/>
            <a:ext cx="406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Практическое применение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К примеру, в прошлый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раз мы написали несложную </a:t>
            </a:r>
            <a:r>
              <a:rPr lang="ru-RU" sz="3200" dirty="0" err="1">
                <a:latin typeface="GT Eesti Pro Display Light" pitchFamily="2" charset="0"/>
              </a:rPr>
              <a:t>валидизацию</a:t>
            </a:r>
            <a:r>
              <a:rPr lang="ru-RU" sz="3200" dirty="0">
                <a:latin typeface="GT Eesti Pro Display Light" pitchFamily="2" charset="0"/>
              </a:rPr>
              <a:t> для почты:</a:t>
            </a:r>
          </a:p>
          <a:p>
            <a:pPr lvl="0">
              <a:lnSpc>
                <a:spcPct val="150000"/>
              </a:lnSpc>
            </a:pPr>
            <a:r>
              <a:rPr lang="en" sz="3200" dirty="0">
                <a:latin typeface="GT Eesti Pro Display Light" pitchFamily="2" charset="0"/>
              </a:rPr>
              <a:t>[\w.]+@\w+\.\w+</a:t>
            </a:r>
            <a:endParaRPr lang="ru-RU" sz="3200" dirty="0">
              <a:latin typeface="GT Eesti Pro Display Light" pitchFamily="2" charset="0"/>
            </a:endParaRPr>
          </a:p>
          <a:p>
            <a:pPr lvl="0">
              <a:lnSpc>
                <a:spcPct val="150000"/>
              </a:lnSpc>
            </a:pPr>
            <a:endParaRPr lang="ru-RU" sz="3200" dirty="0">
              <a:latin typeface="GT Eesti Pro Display Light" pitchFamily="2" charset="0"/>
            </a:endParaRPr>
          </a:p>
          <a:p>
            <a:pPr lvl="0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Однако у нас это регулярное выражение принимает и адреса почты, в которых есть точка, но принимает и те, в которых точка стоит в начале. Нам нужно немного модифицировать наше регулярное выражение:</a:t>
            </a:r>
          </a:p>
          <a:p>
            <a:pPr lvl="0">
              <a:lnSpc>
                <a:spcPct val="150000"/>
              </a:lnSpc>
            </a:pPr>
            <a:r>
              <a:rPr lang="en" sz="3200" dirty="0">
                <a:latin typeface="GT Eesti Pro Display Light" pitchFamily="2" charset="0"/>
              </a:rPr>
              <a:t>\w+[\w.]*+@\w+\.\w+</a:t>
            </a:r>
            <a:endParaRPr lang="ru-RU"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DB13E0-6E28-B049-BA8C-BA2D5B54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Применение подвыражений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Группирование подвыражений применяется в том случае, если вам нужно описать повторяющиеся символы. К примеру, нам нужно написать регулярное выражение, которое может отыскать нам валидные </a:t>
            </a:r>
            <a:r>
              <a:rPr lang="en-US" sz="3600" dirty="0" err="1">
                <a:latin typeface="GT Eesti Pro Display Light" pitchFamily="2" charset="0"/>
              </a:rPr>
              <a:t>ip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– адреса.  Его можно представить следующим образом:</a:t>
            </a:r>
            <a:endParaRPr lang="en-US" sz="3600" dirty="0">
              <a:latin typeface="GT Eesti Pro Display Light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latin typeface="GT Eesti Pro Display Light" pitchFamily="2" charset="0"/>
            </a:endParaRPr>
          </a:p>
          <a:p>
            <a:pPr lvl="0"/>
            <a:r>
              <a:rPr lang="en" sz="3600" dirty="0">
                <a:latin typeface="GT Eesti Pro Display Light" pitchFamily="2" charset="0"/>
              </a:rPr>
              <a:t>\d{1,3}\.\d{1,3}\.\d{1,3}\.\d{1,3}</a:t>
            </a:r>
          </a:p>
          <a:p>
            <a:pPr lvl="0"/>
            <a:endParaRPr lang="en" sz="3600" dirty="0">
              <a:latin typeface="GT Eesti Pro Display Light" pitchFamily="2" charset="0"/>
            </a:endParaRPr>
          </a:p>
          <a:p>
            <a:pPr lvl="0"/>
            <a:r>
              <a:rPr lang="ru-RU" sz="3600" dirty="0">
                <a:latin typeface="GT Eesti Pro Display Light" pitchFamily="2" charset="0"/>
              </a:rPr>
              <a:t>Однако благодаря группировке подвыражений это можно написать более коротко:</a:t>
            </a:r>
            <a:endParaRPr lang="en-US" sz="3600" dirty="0">
              <a:latin typeface="GT Eesti Pro Display Light" pitchFamily="2" charset="0"/>
            </a:endParaRPr>
          </a:p>
          <a:p>
            <a:pPr lvl="0"/>
            <a:endParaRPr lang="en-US" sz="3600" dirty="0">
              <a:latin typeface="GT Eesti Pro Display Light" pitchFamily="2" charset="0"/>
            </a:endParaRPr>
          </a:p>
          <a:p>
            <a:pPr lvl="0"/>
            <a:r>
              <a:rPr lang="en" sz="3600" dirty="0">
                <a:latin typeface="GT Eesti Pro Display Light" pitchFamily="2" charset="0"/>
              </a:rPr>
              <a:t>(\d{1,3}\.){3}\d{1,3}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277A3D-F4D8-984C-BA3C-6FB19DD7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Анекдот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207925"/>
            <a:ext cx="13151148" cy="27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Те программисты, которые попадают в ад за </a:t>
            </a:r>
            <a:r>
              <a:rPr lang="en-US" sz="3600" dirty="0">
                <a:latin typeface="GT Eesti Pro Display Light" pitchFamily="2" charset="0"/>
              </a:rPr>
              <a:t>–force</a:t>
            </a:r>
            <a:r>
              <a:rPr lang="ru-RU" sz="3600" dirty="0">
                <a:latin typeface="GT Eesti Pro Display Light" pitchFamily="2" charset="0"/>
              </a:rPr>
              <a:t>, пишут </a:t>
            </a:r>
            <a:r>
              <a:rPr lang="ru-RU" sz="3600" dirty="0" err="1">
                <a:latin typeface="GT Eesti Pro Display Light" pitchFamily="2" charset="0"/>
              </a:rPr>
              <a:t>валидизацию</a:t>
            </a:r>
            <a:r>
              <a:rPr lang="ru-RU" sz="3600" dirty="0">
                <a:latin typeface="GT Eesti Pro Display Light" pitchFamily="2" charset="0"/>
              </a:rPr>
              <a:t> на пароли на чистых </a:t>
            </a:r>
            <a:r>
              <a:rPr lang="ru-RU" sz="3600" dirty="0" err="1">
                <a:latin typeface="GT Eesti Pro Display Light" pitchFamily="2" charset="0"/>
              </a:rPr>
              <a:t>регулярках</a:t>
            </a:r>
            <a:r>
              <a:rPr lang="ru-RU" sz="3600" dirty="0">
                <a:latin typeface="GT Eesti Pro Display Light" pitchFamily="2" charset="0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Без просмотра вперед</a:t>
            </a:r>
            <a:r>
              <a:rPr lang="en-US" sz="3600" dirty="0">
                <a:latin typeface="GT Eesti Pro Display Light" pitchFamily="2" charset="0"/>
              </a:rPr>
              <a:t>-</a:t>
            </a:r>
            <a:r>
              <a:rPr lang="ru-RU" sz="3600" dirty="0">
                <a:latin typeface="GT Eesti Pro Display Light" pitchFamily="2" charset="0"/>
              </a:rPr>
              <a:t>назад, естественно. 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ADD62C-0540-5140-8893-F1BE1350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06" y="4092160"/>
            <a:ext cx="6259451" cy="45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5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Просмотр вперед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Все регулярные выражения, которые рассматривались до сих порт, служили для обнаружения совпадений с текстом, но иногда  требуются выражения для отметки позиции  в совпавшем тексте, в отличии от самого текста.  Для этой задачи служит позиционный просмотр – возможность выполнять просмотр вперед.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C69773-85BD-684D-891F-E633ED6D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Просмотр вперед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Для просмотра вперед указывается шаблон, по которому обнаруживается, но не возвращается совпадение. По существу, просмотр вперед определяет подвыражение. Синтаксический шаблон для просмотра вперед состоит из подвыражения, предваряемого знаками ?=, а после знака = следует сопоставляемый текст. 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4E0779-17A4-794F-A699-B1134B20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22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Просмотр вперед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23324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Положим, перед нами стоит задачи найти в ссылках все протоколы</a:t>
            </a:r>
            <a:r>
              <a:rPr lang="en-US" sz="3600" dirty="0">
                <a:latin typeface="GT Eesti Pro Display Light" pitchFamily="2" charset="0"/>
              </a:rPr>
              <a:t> http </a:t>
            </a:r>
            <a:r>
              <a:rPr lang="ru-RU" sz="3600" dirty="0">
                <a:latin typeface="GT Eesti Pro Display Light" pitchFamily="2" charset="0"/>
              </a:rPr>
              <a:t>или </a:t>
            </a:r>
            <a:r>
              <a:rPr lang="en-US" sz="3600" dirty="0">
                <a:latin typeface="GT Eesti Pro Display Light" pitchFamily="2" charset="0"/>
              </a:rPr>
              <a:t>https. </a:t>
            </a:r>
            <a:r>
              <a:rPr lang="ru-RU" sz="3600" dirty="0">
                <a:latin typeface="GT Eesti Pro Display Light" pitchFamily="2" charset="0"/>
              </a:rPr>
              <a:t>Мы знаем, что они идут до знака 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Регулярное выражение: </a:t>
            </a:r>
            <a:r>
              <a:rPr lang="en-US" sz="3600" dirty="0">
                <a:latin typeface="GT Eesti Pro Display Light" pitchFamily="2" charset="0"/>
              </a:rPr>
              <a:t>.+(?=:</a:t>
            </a:r>
            <a:r>
              <a:rPr lang="en-US" sz="3600" dirty="0">
                <a:latin typeface="GT Eesti Pro Display Light" pitchFamily="2" charset="0"/>
                <a:sym typeface="Wingdings" pitchFamily="2" charset="2"/>
              </a:rPr>
              <a:t>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latin typeface="GT Eesti Pro Display Light" pitchFamily="2" charset="0"/>
              <a:sym typeface="Wingdings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sz="3600" dirty="0">
                <a:highlight>
                  <a:srgbClr val="00FFFF"/>
                </a:highlight>
                <a:latin typeface="GT Eesti Pro Display Light" pitchFamily="2" charset="0"/>
                <a:sym typeface="Wingdings" pitchFamily="2" charset="2"/>
              </a:rPr>
              <a:t>https</a:t>
            </a:r>
            <a:r>
              <a:rPr lang="en-US" sz="3600" dirty="0">
                <a:latin typeface="GT Eesti Pro Display Light" pitchFamily="2" charset="0"/>
                <a:sym typeface="Wingdings" pitchFamily="2" charset="2"/>
              </a:rPr>
              <a:t>://</a:t>
            </a:r>
            <a:r>
              <a:rPr lang="en-US" sz="3600" dirty="0" err="1">
                <a:latin typeface="GT Eesti Pro Display Light" pitchFamily="2" charset="0"/>
                <a:sym typeface="Wingdings" pitchFamily="2" charset="2"/>
              </a:rPr>
              <a:t>isakura.com</a:t>
            </a:r>
            <a:r>
              <a:rPr lang="en-US" sz="3600" dirty="0">
                <a:latin typeface="GT Eesti Pro Display Light" pitchFamily="2" charset="0"/>
                <a:sym typeface="Wingdings" pitchFamily="2" charset="2"/>
              </a:rPr>
              <a:t>	</a:t>
            </a:r>
          </a:p>
          <a:p>
            <a:pPr lvl="0">
              <a:lnSpc>
                <a:spcPct val="150000"/>
              </a:lnSpc>
            </a:pPr>
            <a:r>
              <a:rPr lang="en-US" sz="3600" dirty="0">
                <a:highlight>
                  <a:srgbClr val="00FFFF"/>
                </a:highlight>
                <a:latin typeface="GT Eesti Pro Display Light" pitchFamily="2" charset="0"/>
                <a:sym typeface="Wingdings" pitchFamily="2" charset="2"/>
              </a:rPr>
              <a:t>http</a:t>
            </a:r>
            <a:r>
              <a:rPr lang="en-US" sz="3600" dirty="0">
                <a:latin typeface="GT Eesti Pro Display Light" pitchFamily="2" charset="0"/>
                <a:sym typeface="Wingdings" pitchFamily="2" charset="2"/>
              </a:rPr>
              <a:t>://</a:t>
            </a:r>
            <a:r>
              <a:rPr lang="en-US" sz="3600" dirty="0" err="1">
                <a:latin typeface="GT Eesti Pro Display Light" pitchFamily="2" charset="0"/>
                <a:sym typeface="Wingdings" pitchFamily="2" charset="2"/>
              </a:rPr>
              <a:t>yandex.com</a:t>
            </a:r>
            <a:endParaRPr lang="en-US" sz="3600" dirty="0">
              <a:latin typeface="GT Eesti Pro Display Light" pitchFamily="2" charset="0"/>
              <a:sym typeface="Wingdings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sz="3600" dirty="0">
                <a:highlight>
                  <a:srgbClr val="00FFFF"/>
                </a:highlight>
                <a:latin typeface="GT Eesti Pro Display Light" pitchFamily="2" charset="0"/>
                <a:sym typeface="Wingdings" pitchFamily="2" charset="2"/>
              </a:rPr>
              <a:t>ftp</a:t>
            </a:r>
            <a:r>
              <a:rPr lang="en-US" sz="3600" dirty="0">
                <a:latin typeface="GT Eesti Pro Display Light" pitchFamily="2" charset="0"/>
                <a:sym typeface="Wingdings" pitchFamily="2" charset="2"/>
              </a:rPr>
              <a:t>://</a:t>
            </a:r>
            <a:r>
              <a:rPr lang="en-US" sz="3600" dirty="0" err="1">
                <a:latin typeface="GT Eesti Pro Display Light" pitchFamily="2" charset="0"/>
                <a:sym typeface="Wingdings" pitchFamily="2" charset="2"/>
              </a:rPr>
              <a:t>ftp.forta.com</a:t>
            </a:r>
            <a:endParaRPr lang="en-US" sz="3600" dirty="0">
              <a:latin typeface="GT Eesti Pro Display Light" pitchFamily="2" charset="0"/>
              <a:sym typeface="Wingdings" pitchFamily="2" charset="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37AD61-E7B7-BE49-A865-0F18505E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15" y="7300179"/>
            <a:ext cx="1634556" cy="16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7798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2203</Words>
  <Application>Microsoft Macintosh PowerPoint</Application>
  <PresentationFormat>Произвольный</PresentationFormat>
  <Paragraphs>160</Paragraphs>
  <Slides>33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JetBrains Mono</vt:lpstr>
      <vt:lpstr>GT Eesti Pro Display</vt:lpstr>
      <vt:lpstr>GT Eesti Pro Display Light</vt:lpstr>
      <vt:lpstr>Calibri</vt:lpstr>
      <vt:lpstr>Мэдисон</vt:lpstr>
      <vt:lpstr>Продолжение re, requests, urllib, webcrawler</vt:lpstr>
      <vt:lpstr>Продолжение re</vt:lpstr>
      <vt:lpstr>Виды квантификаторов в re</vt:lpstr>
      <vt:lpstr>Практическое применение</vt:lpstr>
      <vt:lpstr>Применение подвыражений</vt:lpstr>
      <vt:lpstr>Анекдот</vt:lpstr>
      <vt:lpstr>Просмотр вперед</vt:lpstr>
      <vt:lpstr>Просмотр вперед</vt:lpstr>
      <vt:lpstr>Просмотр вперед</vt:lpstr>
      <vt:lpstr>Просмотр вперед</vt:lpstr>
      <vt:lpstr>Просмотр вперед</vt:lpstr>
      <vt:lpstr>Библиотека requests</vt:lpstr>
      <vt:lpstr>Библиотека Requests</vt:lpstr>
      <vt:lpstr>Библиотека Requests</vt:lpstr>
      <vt:lpstr>Полезные возможности Python</vt:lpstr>
      <vt:lpstr>Полезные возможности Python</vt:lpstr>
      <vt:lpstr>Полезные возможности Python</vt:lpstr>
      <vt:lpstr>Полезные методы Requests</vt:lpstr>
      <vt:lpstr> Немного о методах HTTP</vt:lpstr>
      <vt:lpstr> Немного о методах HTTP</vt:lpstr>
      <vt:lpstr>Тренировка</vt:lpstr>
      <vt:lpstr>Тренировка</vt:lpstr>
      <vt:lpstr>Реальная практика</vt:lpstr>
      <vt:lpstr>Реальная практика</vt:lpstr>
      <vt:lpstr>Запросы с помощью других библиотек</vt:lpstr>
      <vt:lpstr> web-crawler</vt:lpstr>
      <vt:lpstr>Web-crawler</vt:lpstr>
      <vt:lpstr>Web-crawler</vt:lpstr>
      <vt:lpstr>Работа с datetime</vt:lpstr>
      <vt:lpstr>Работа с datetime</vt:lpstr>
      <vt:lpstr>Работа с datetime</vt:lpstr>
      <vt:lpstr>crawler</vt:lpstr>
      <vt:lpstr>Полезные книги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Microsoft Office User</cp:lastModifiedBy>
  <cp:revision>215</cp:revision>
  <dcterms:created xsi:type="dcterms:W3CDTF">2018-08-29T11:25:32Z</dcterms:created>
  <dcterms:modified xsi:type="dcterms:W3CDTF">2020-05-31T11:19:17Z</dcterms:modified>
</cp:coreProperties>
</file>